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4" r:id="rId2"/>
    <p:sldId id="312" r:id="rId3"/>
    <p:sldId id="266" r:id="rId4"/>
    <p:sldId id="318" r:id="rId5"/>
    <p:sldId id="317" r:id="rId6"/>
    <p:sldId id="278" r:id="rId7"/>
    <p:sldId id="279" r:id="rId8"/>
    <p:sldId id="280" r:id="rId9"/>
    <p:sldId id="329" r:id="rId10"/>
    <p:sldId id="330" r:id="rId11"/>
    <p:sldId id="331" r:id="rId12"/>
    <p:sldId id="319" r:id="rId13"/>
    <p:sldId id="320" r:id="rId14"/>
    <p:sldId id="332" r:id="rId15"/>
    <p:sldId id="321" r:id="rId16"/>
    <p:sldId id="322" r:id="rId17"/>
    <p:sldId id="323" r:id="rId18"/>
    <p:sldId id="324" r:id="rId19"/>
    <p:sldId id="325" r:id="rId20"/>
    <p:sldId id="326" r:id="rId21"/>
    <p:sldId id="327" r:id="rId22"/>
    <p:sldId id="333" r:id="rId23"/>
    <p:sldId id="316" r:id="rId24"/>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379" autoAdjust="0"/>
  </p:normalViewPr>
  <p:slideViewPr>
    <p:cSldViewPr>
      <p:cViewPr varScale="1">
        <p:scale>
          <a:sx n="106" d="100"/>
          <a:sy n="106" d="100"/>
        </p:scale>
        <p:origin x="-176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86B232-4FD8-4C04-A8F9-FA64DB8A8FC1}"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5CDFE-E9DE-4880-B0D3-8A2051EC63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86B232-4FD8-4C04-A8F9-FA64DB8A8FC1}"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5CDFE-E9DE-4880-B0D3-8A2051EC63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86B232-4FD8-4C04-A8F9-FA64DB8A8FC1}"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5CDFE-E9DE-4880-B0D3-8A2051EC63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86B232-4FD8-4C04-A8F9-FA64DB8A8FC1}"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5CDFE-E9DE-4880-B0D3-8A2051EC63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86B232-4FD8-4C04-A8F9-FA64DB8A8FC1}"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5CDFE-E9DE-4880-B0D3-8A2051EC63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86B232-4FD8-4C04-A8F9-FA64DB8A8FC1}"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5CDFE-E9DE-4880-B0D3-8A2051EC63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86B232-4FD8-4C04-A8F9-FA64DB8A8FC1}" type="datetimeFigureOut">
              <a:rPr lang="en-US" smtClean="0"/>
              <a:pPr/>
              <a:t>8/11/2020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25CDFE-E9DE-4880-B0D3-8A2051EC63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86B232-4FD8-4C04-A8F9-FA64DB8A8FC1}" type="datetimeFigureOut">
              <a:rPr lang="en-US" smtClean="0"/>
              <a:pPr/>
              <a:t>8/11/2020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25CDFE-E9DE-4880-B0D3-8A2051EC63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86B232-4FD8-4C04-A8F9-FA64DB8A8FC1}" type="datetimeFigureOut">
              <a:rPr lang="en-US" smtClean="0"/>
              <a:pPr/>
              <a:t>8/11/2020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25CDFE-E9DE-4880-B0D3-8A2051EC63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86B232-4FD8-4C04-A8F9-FA64DB8A8FC1}"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5CDFE-E9DE-4880-B0D3-8A2051EC63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86B232-4FD8-4C04-A8F9-FA64DB8A8FC1}"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5CDFE-E9DE-4880-B0D3-8A2051EC63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86B232-4FD8-4C04-A8F9-FA64DB8A8FC1}" type="datetimeFigureOut">
              <a:rPr lang="en-US" smtClean="0"/>
              <a:pPr/>
              <a:t>8/11/2020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25CDFE-E9DE-4880-B0D3-8A2051EC63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04800"/>
            <a:ext cx="8153400" cy="6096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
            </a:r>
            <a:br>
              <a:rPr lang="en-US" dirty="0" smtClean="0"/>
            </a:br>
            <a:r>
              <a:rPr lang="en-US" dirty="0" smtClean="0"/>
              <a:t/>
            </a:r>
            <a:br>
              <a:rPr lang="en-US" dirty="0" smtClean="0"/>
            </a:br>
            <a:r>
              <a:rPr lang="en-US" dirty="0" smtClean="0"/>
              <a:t>COMPUTER SYSTEM AND ORGANISATION</a:t>
            </a:r>
            <a:br>
              <a:rPr lang="en-US" dirty="0" smtClean="0"/>
            </a:br>
            <a:r>
              <a:rPr lang="en-US" dirty="0" smtClean="0"/>
              <a:t>(MODULE  5/6)</a:t>
            </a:r>
            <a:br>
              <a:rPr lang="en-US" dirty="0" smtClean="0"/>
            </a:br>
            <a:r>
              <a:rPr lang="en-US" dirty="0" smtClean="0"/>
              <a:t/>
            </a:r>
            <a:br>
              <a:rPr lang="en-US" dirty="0" smtClean="0"/>
            </a:br>
            <a:r>
              <a:rPr lang="en-US" dirty="0" smtClean="0"/>
              <a:t>BY</a:t>
            </a:r>
            <a:br>
              <a:rPr lang="en-US" dirty="0" smtClean="0"/>
            </a:br>
            <a:r>
              <a:rPr lang="en-US" sz="3600" dirty="0" smtClean="0"/>
              <a:t>Mrs. SUJATA PRADHAN</a:t>
            </a:r>
            <a:br>
              <a:rPr lang="en-US" sz="3600" dirty="0" smtClean="0"/>
            </a:br>
            <a:r>
              <a:rPr lang="en-US" sz="3600" dirty="0" smtClean="0"/>
              <a:t>PGT(SS),AECS,ANUPURAM</a:t>
            </a:r>
            <a:br>
              <a:rPr lang="en-US" sz="3600" dirty="0" smtClean="0"/>
            </a:br>
            <a:r>
              <a:rPr lang="en-US" dirty="0" smtClean="0"/>
              <a:t/>
            </a:r>
            <a:br>
              <a:rPr lang="en-US" dirty="0" smtClean="0"/>
            </a:b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76200"/>
            <a:ext cx="8229600" cy="48736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Other Logic Gates</a:t>
            </a:r>
            <a:endParaRPr lang="en-IN" dirty="0"/>
          </a:p>
        </p:txBody>
      </p:sp>
      <p:pic>
        <p:nvPicPr>
          <p:cNvPr id="3076" name="Picture 4"/>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609600" y="685800"/>
            <a:ext cx="7924800" cy="2971800"/>
          </a:xfrm>
          <a:prstGeom prst="rect">
            <a:avLst/>
          </a:prstGeom>
          <a:noFill/>
          <a:ln w="12700">
            <a:solidFill>
              <a:schemeClr val="tx1"/>
            </a:solidFill>
            <a:miter lim="800000"/>
            <a:headEnd/>
            <a:tailEnd/>
          </a:ln>
          <a:effectLst/>
        </p:spPr>
      </p:pic>
      <p:pic>
        <p:nvPicPr>
          <p:cNvPr id="3077" name="Picture 5"/>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609600" y="3810000"/>
            <a:ext cx="7924800" cy="2895599"/>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1"/>
            <a:ext cx="7543800" cy="381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sz="2800" b="1" dirty="0" smtClean="0"/>
              <a:t>Logic Gates &amp; Truth Tables</a:t>
            </a:r>
            <a:endParaRPr lang="en-US" sz="2800" dirty="0"/>
          </a:p>
        </p:txBody>
      </p:sp>
      <p:sp>
        <p:nvSpPr>
          <p:cNvPr id="5" name="Rectangle 4"/>
          <p:cNvSpPr/>
          <p:nvPr/>
        </p:nvSpPr>
        <p:spPr>
          <a:xfrm>
            <a:off x="228600" y="609601"/>
            <a:ext cx="8763000" cy="1200329"/>
          </a:xfrm>
          <a:prstGeom prst="rect">
            <a:avLst/>
          </a:prstGeom>
        </p:spPr>
        <p:txBody>
          <a:bodyPr wrap="square">
            <a:spAutoFit/>
          </a:bodyPr>
          <a:lstStyle/>
          <a:p>
            <a:r>
              <a:rPr lang="en-US" dirty="0"/>
              <a:t>The </a:t>
            </a:r>
            <a:r>
              <a:rPr lang="en-US" b="1" dirty="0"/>
              <a:t>table</a:t>
            </a:r>
            <a:r>
              <a:rPr lang="en-US" dirty="0"/>
              <a:t> used to represent the </a:t>
            </a:r>
            <a:r>
              <a:rPr lang="en-US" dirty="0" smtClean="0"/>
              <a:t>Boolean Expression </a:t>
            </a:r>
            <a:r>
              <a:rPr lang="en-US" dirty="0"/>
              <a:t>of a </a:t>
            </a:r>
            <a:r>
              <a:rPr lang="en-US" b="1" dirty="0"/>
              <a:t>logic gate</a:t>
            </a:r>
            <a:r>
              <a:rPr lang="en-US" dirty="0"/>
              <a:t> function is commonly called a </a:t>
            </a:r>
            <a:r>
              <a:rPr lang="en-US" b="1" dirty="0"/>
              <a:t>Truth Table</a:t>
            </a:r>
            <a:r>
              <a:rPr lang="en-US" dirty="0"/>
              <a:t>. A </a:t>
            </a:r>
            <a:r>
              <a:rPr lang="en-US" b="1" dirty="0"/>
              <a:t>logic gate truth table</a:t>
            </a:r>
            <a:r>
              <a:rPr lang="en-US" dirty="0"/>
              <a:t> shows each possible input combination to the </a:t>
            </a:r>
            <a:r>
              <a:rPr lang="en-US" b="1" dirty="0"/>
              <a:t>gate</a:t>
            </a:r>
            <a:r>
              <a:rPr lang="en-US" dirty="0"/>
              <a:t> or circuit with the resultant output depending upon the combination of these input(s</a:t>
            </a:r>
            <a:r>
              <a:rPr lang="en-US" dirty="0" smtClean="0"/>
              <a:t>).</a:t>
            </a:r>
            <a:endParaRPr lang="en-US" dirty="0"/>
          </a:p>
        </p:txBody>
      </p:sp>
      <p:pic>
        <p:nvPicPr>
          <p:cNvPr id="1027" name="Picture 3" descr="C:\Users\Sujatha\Desktop\NV_0407_Marston_Figure3.jpg"/>
          <p:cNvPicPr>
            <a:picLocks noChangeAspect="1" noChangeArrowheads="1"/>
          </p:cNvPicPr>
          <p:nvPr/>
        </p:nvPicPr>
        <p:blipFill>
          <a:blip r:embed="rId2" cstate="print">
            <a:duotone>
              <a:prstClr val="black"/>
              <a:schemeClr val="accent1">
                <a:tint val="45000"/>
                <a:satMod val="400000"/>
              </a:schemeClr>
            </a:duotone>
          </a:blip>
          <a:srcRect/>
          <a:stretch>
            <a:fillRect/>
          </a:stretch>
        </p:blipFill>
        <p:spPr bwMode="auto">
          <a:xfrm>
            <a:off x="1524000" y="1752600"/>
            <a:ext cx="5410200" cy="4953000"/>
          </a:xfrm>
          <a:prstGeom prst="rect">
            <a:avLst/>
          </a:prstGeom>
          <a:noFill/>
          <a:ln w="19050">
            <a:solidFill>
              <a:schemeClr val="tx1"/>
            </a:solid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696200" cy="5334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Laws of Boolean Algebra</a:t>
            </a:r>
            <a:endParaRPr lang="en-US" dirty="0"/>
          </a:p>
        </p:txBody>
      </p:sp>
      <p:sp>
        <p:nvSpPr>
          <p:cNvPr id="3" name="Content Placeholder 2"/>
          <p:cNvSpPr>
            <a:spLocks noGrp="1"/>
          </p:cNvSpPr>
          <p:nvPr>
            <p:ph idx="1"/>
          </p:nvPr>
        </p:nvSpPr>
        <p:spPr>
          <a:xfrm>
            <a:off x="152400" y="762000"/>
            <a:ext cx="8839200" cy="5943600"/>
          </a:xfrm>
          <a:ln w="28575">
            <a:solidFill>
              <a:schemeClr val="tx1"/>
            </a:solidFill>
          </a:ln>
        </p:spPr>
        <p:txBody>
          <a:bodyPr>
            <a:normAutofit fontScale="25000" lnSpcReduction="20000"/>
          </a:bodyPr>
          <a:lstStyle/>
          <a:p>
            <a:pPr>
              <a:buNone/>
            </a:pPr>
            <a:endParaRPr lang="en-IN" sz="4500" dirty="0" smtClean="0"/>
          </a:p>
          <a:p>
            <a:pPr>
              <a:buNone/>
            </a:pPr>
            <a:r>
              <a:rPr lang="en-IN" sz="4500" dirty="0" smtClean="0"/>
              <a:t> </a:t>
            </a:r>
            <a:r>
              <a:rPr lang="en-IN" sz="6400" dirty="0" smtClean="0"/>
              <a:t>Each </a:t>
            </a:r>
            <a:r>
              <a:rPr lang="en-IN" sz="6400" b="1" dirty="0" smtClean="0"/>
              <a:t>postulate</a:t>
            </a:r>
            <a:r>
              <a:rPr lang="en-IN" sz="6400" dirty="0" smtClean="0"/>
              <a:t> and </a:t>
            </a:r>
            <a:r>
              <a:rPr lang="en-IN" sz="6400" b="1" dirty="0" smtClean="0"/>
              <a:t>theorem of </a:t>
            </a:r>
            <a:r>
              <a:rPr lang="en-IN" sz="6400" b="1" dirty="0" err="1" smtClean="0"/>
              <a:t>boolean</a:t>
            </a:r>
            <a:r>
              <a:rPr lang="en-IN" sz="6400" b="1" dirty="0" smtClean="0"/>
              <a:t> algebra</a:t>
            </a:r>
            <a:r>
              <a:rPr lang="en-IN" sz="6400" dirty="0" smtClean="0"/>
              <a:t> has two parts and one is dual of another.</a:t>
            </a:r>
            <a:endParaRPr lang="en-US" sz="6400" u="sng" dirty="0" smtClean="0"/>
          </a:p>
          <a:p>
            <a:pPr>
              <a:buNone/>
            </a:pPr>
            <a:endParaRPr lang="en-US" sz="6400" u="sng" dirty="0" smtClean="0"/>
          </a:p>
          <a:p>
            <a:pPr>
              <a:buNone/>
            </a:pPr>
            <a:r>
              <a:rPr lang="en-US" sz="6400" b="1" u="sng" dirty="0" smtClean="0"/>
              <a:t>Annulment Law</a:t>
            </a:r>
            <a:r>
              <a:rPr lang="en-US" sz="6400" dirty="0" smtClean="0"/>
              <a:t> – A term </a:t>
            </a:r>
            <a:r>
              <a:rPr lang="en-US" sz="6400" dirty="0" err="1" smtClean="0"/>
              <a:t>AND´ed</a:t>
            </a:r>
            <a:r>
              <a:rPr lang="en-US" sz="6400" dirty="0" smtClean="0"/>
              <a:t> with a “0” equals 0 or </a:t>
            </a:r>
            <a:r>
              <a:rPr lang="en-US" sz="6400" dirty="0" err="1" smtClean="0"/>
              <a:t>OR´ed</a:t>
            </a:r>
            <a:r>
              <a:rPr lang="en-US" sz="6400" dirty="0" smtClean="0"/>
              <a:t> with a “1” will equal 1</a:t>
            </a:r>
          </a:p>
          <a:p>
            <a:pPr>
              <a:buNone/>
            </a:pPr>
            <a:r>
              <a:rPr lang="en-US" sz="6400" dirty="0" smtClean="0"/>
              <a:t> </a:t>
            </a:r>
          </a:p>
          <a:p>
            <a:pPr lvl="1">
              <a:buNone/>
            </a:pPr>
            <a:r>
              <a:rPr lang="en-US" sz="6400" dirty="0" smtClean="0"/>
              <a:t>A . 0 = 0     A variable </a:t>
            </a:r>
            <a:r>
              <a:rPr lang="en-US" sz="6400" dirty="0" err="1" smtClean="0"/>
              <a:t>AND’ed</a:t>
            </a:r>
            <a:r>
              <a:rPr lang="en-US" sz="6400" dirty="0" smtClean="0"/>
              <a:t> with 0 is always equal to 0</a:t>
            </a:r>
          </a:p>
          <a:p>
            <a:pPr lvl="1">
              <a:buNone/>
            </a:pPr>
            <a:r>
              <a:rPr lang="en-US" sz="6400" dirty="0" smtClean="0"/>
              <a:t>A + 1 = 1    A variable </a:t>
            </a:r>
            <a:r>
              <a:rPr lang="en-US" sz="6400" dirty="0" err="1" smtClean="0"/>
              <a:t>OR’ed</a:t>
            </a:r>
            <a:r>
              <a:rPr lang="en-US" sz="6400" dirty="0" smtClean="0"/>
              <a:t> with 1 is always equal to 1</a:t>
            </a:r>
          </a:p>
          <a:p>
            <a:pPr>
              <a:buNone/>
            </a:pPr>
            <a:r>
              <a:rPr lang="en-US" sz="6400" dirty="0" smtClean="0"/>
              <a:t> </a:t>
            </a:r>
          </a:p>
          <a:p>
            <a:pPr>
              <a:buNone/>
            </a:pPr>
            <a:r>
              <a:rPr lang="en-US" sz="6400" b="1" u="sng" dirty="0" smtClean="0"/>
              <a:t>Identity Law</a:t>
            </a:r>
            <a:r>
              <a:rPr lang="en-US" sz="6400" dirty="0" smtClean="0"/>
              <a:t> – A term </a:t>
            </a:r>
            <a:r>
              <a:rPr lang="en-US" sz="6400" dirty="0" err="1" smtClean="0"/>
              <a:t>OR´ed</a:t>
            </a:r>
            <a:r>
              <a:rPr lang="en-US" sz="6400" dirty="0" smtClean="0"/>
              <a:t> with a “0” or </a:t>
            </a:r>
            <a:r>
              <a:rPr lang="en-US" sz="6400" dirty="0" err="1" smtClean="0"/>
              <a:t>AND´ed</a:t>
            </a:r>
            <a:r>
              <a:rPr lang="en-US" sz="6400" dirty="0" smtClean="0"/>
              <a:t> with a “1” will always equal that term</a:t>
            </a:r>
          </a:p>
          <a:p>
            <a:pPr>
              <a:buNone/>
            </a:pPr>
            <a:r>
              <a:rPr lang="en-US" sz="6400" dirty="0" smtClean="0"/>
              <a:t> </a:t>
            </a:r>
          </a:p>
          <a:p>
            <a:pPr lvl="1">
              <a:buNone/>
            </a:pPr>
            <a:r>
              <a:rPr lang="en-US" sz="6400" dirty="0" smtClean="0"/>
              <a:t>A + 0 = A    </a:t>
            </a:r>
            <a:r>
              <a:rPr lang="en-US" sz="6400" dirty="0" err="1" smtClean="0"/>
              <a:t>A</a:t>
            </a:r>
            <a:r>
              <a:rPr lang="en-US" sz="6400" dirty="0" smtClean="0"/>
              <a:t> variable </a:t>
            </a:r>
            <a:r>
              <a:rPr lang="en-US" sz="6400" dirty="0" err="1" smtClean="0"/>
              <a:t>OR’ed</a:t>
            </a:r>
            <a:r>
              <a:rPr lang="en-US" sz="6400" dirty="0" smtClean="0"/>
              <a:t> with 0 is always equal to the variable</a:t>
            </a:r>
          </a:p>
          <a:p>
            <a:pPr lvl="1">
              <a:buNone/>
            </a:pPr>
            <a:r>
              <a:rPr lang="en-US" sz="6400" dirty="0" smtClean="0"/>
              <a:t>A . 1 = A     </a:t>
            </a:r>
            <a:r>
              <a:rPr lang="en-US" sz="6400" dirty="0" err="1" smtClean="0"/>
              <a:t>A</a:t>
            </a:r>
            <a:r>
              <a:rPr lang="en-US" sz="6400" dirty="0" smtClean="0"/>
              <a:t> variable </a:t>
            </a:r>
            <a:r>
              <a:rPr lang="en-US" sz="6400" dirty="0" err="1" smtClean="0"/>
              <a:t>AND’ed</a:t>
            </a:r>
            <a:r>
              <a:rPr lang="en-US" sz="6400" dirty="0" smtClean="0"/>
              <a:t> with 1 is always equal to the variable</a:t>
            </a:r>
          </a:p>
          <a:p>
            <a:pPr>
              <a:buNone/>
            </a:pPr>
            <a:r>
              <a:rPr lang="en-US" sz="6400" dirty="0" smtClean="0"/>
              <a:t> </a:t>
            </a:r>
          </a:p>
          <a:p>
            <a:pPr>
              <a:buNone/>
            </a:pPr>
            <a:r>
              <a:rPr lang="en-US" sz="6400" b="1" u="sng" dirty="0" smtClean="0"/>
              <a:t>Idempotent Law</a:t>
            </a:r>
            <a:r>
              <a:rPr lang="en-US" sz="6400" dirty="0" smtClean="0"/>
              <a:t> – An input that is </a:t>
            </a:r>
            <a:r>
              <a:rPr lang="en-US" sz="6400" dirty="0" err="1" smtClean="0"/>
              <a:t>AND´ed</a:t>
            </a:r>
            <a:r>
              <a:rPr lang="en-US" sz="6400" dirty="0" smtClean="0"/>
              <a:t> or </a:t>
            </a:r>
            <a:r>
              <a:rPr lang="en-US" sz="6400" dirty="0" err="1" smtClean="0"/>
              <a:t>OR´ed</a:t>
            </a:r>
            <a:r>
              <a:rPr lang="en-US" sz="6400" dirty="0" smtClean="0"/>
              <a:t> with itself is equal to that input</a:t>
            </a:r>
          </a:p>
          <a:p>
            <a:pPr>
              <a:buNone/>
            </a:pPr>
            <a:r>
              <a:rPr lang="en-US" sz="6400" dirty="0" smtClean="0"/>
              <a:t> </a:t>
            </a:r>
          </a:p>
          <a:p>
            <a:pPr lvl="1">
              <a:buNone/>
            </a:pPr>
            <a:r>
              <a:rPr lang="en-US" sz="6400" dirty="0" smtClean="0"/>
              <a:t>A + A = A     </a:t>
            </a:r>
            <a:r>
              <a:rPr lang="en-US" sz="6400" dirty="0" err="1" smtClean="0"/>
              <a:t>A</a:t>
            </a:r>
            <a:r>
              <a:rPr lang="en-US" sz="6400" dirty="0" smtClean="0"/>
              <a:t> variable </a:t>
            </a:r>
            <a:r>
              <a:rPr lang="en-US" sz="6400" dirty="0" err="1" smtClean="0"/>
              <a:t>OR’ed</a:t>
            </a:r>
            <a:r>
              <a:rPr lang="en-US" sz="6400" dirty="0" smtClean="0"/>
              <a:t> with itself is always equal to the variable</a:t>
            </a:r>
          </a:p>
          <a:p>
            <a:pPr lvl="1">
              <a:buNone/>
            </a:pPr>
            <a:r>
              <a:rPr lang="en-US" sz="6400" dirty="0" smtClean="0"/>
              <a:t>A . A = A      </a:t>
            </a:r>
            <a:r>
              <a:rPr lang="en-US" sz="6400" dirty="0" err="1" smtClean="0"/>
              <a:t>A</a:t>
            </a:r>
            <a:r>
              <a:rPr lang="en-US" sz="6400" dirty="0" smtClean="0"/>
              <a:t> variable </a:t>
            </a:r>
            <a:r>
              <a:rPr lang="en-US" sz="6400" dirty="0" err="1" smtClean="0"/>
              <a:t>AND’ed</a:t>
            </a:r>
            <a:r>
              <a:rPr lang="en-US" sz="6400" dirty="0" smtClean="0"/>
              <a:t> with itself is always equal to the variable</a:t>
            </a:r>
          </a:p>
          <a:p>
            <a:pPr>
              <a:buNone/>
            </a:pPr>
            <a:r>
              <a:rPr lang="en-US" sz="6400" dirty="0" smtClean="0"/>
              <a:t> </a:t>
            </a:r>
          </a:p>
          <a:p>
            <a:pPr>
              <a:buNone/>
            </a:pPr>
            <a:r>
              <a:rPr lang="en-US" sz="6400" b="1" u="sng" dirty="0" smtClean="0"/>
              <a:t>Complement Law</a:t>
            </a:r>
            <a:r>
              <a:rPr lang="en-US" sz="6400" dirty="0" smtClean="0"/>
              <a:t> – A term </a:t>
            </a:r>
            <a:r>
              <a:rPr lang="en-US" sz="6400" dirty="0" err="1" smtClean="0"/>
              <a:t>AND´ed</a:t>
            </a:r>
            <a:r>
              <a:rPr lang="en-US" sz="6400" dirty="0" smtClean="0"/>
              <a:t> with its complement equals “0” and a term </a:t>
            </a:r>
            <a:r>
              <a:rPr lang="en-US" sz="6400" dirty="0" err="1" smtClean="0"/>
              <a:t>OR´ed</a:t>
            </a:r>
            <a:r>
              <a:rPr lang="en-US" sz="6400" dirty="0" smtClean="0"/>
              <a:t> with its complement equals “1”</a:t>
            </a:r>
          </a:p>
          <a:p>
            <a:pPr>
              <a:buNone/>
            </a:pPr>
            <a:r>
              <a:rPr lang="en-US" sz="6400" dirty="0" smtClean="0"/>
              <a:t> </a:t>
            </a:r>
          </a:p>
          <a:p>
            <a:pPr lvl="1">
              <a:buNone/>
            </a:pPr>
            <a:r>
              <a:rPr lang="en-US" sz="6400" dirty="0" smtClean="0"/>
              <a:t>A . A’ = 0     A variable </a:t>
            </a:r>
            <a:r>
              <a:rPr lang="en-US" sz="6400" dirty="0" err="1" smtClean="0"/>
              <a:t>AND’ed</a:t>
            </a:r>
            <a:r>
              <a:rPr lang="en-US" sz="6400" dirty="0" smtClean="0"/>
              <a:t> with its complement is always equal to 0</a:t>
            </a:r>
          </a:p>
          <a:p>
            <a:pPr lvl="1">
              <a:buNone/>
            </a:pPr>
            <a:r>
              <a:rPr lang="en-US" sz="6400" dirty="0" smtClean="0"/>
              <a:t>A + A’ = 1    A variable </a:t>
            </a:r>
            <a:r>
              <a:rPr lang="en-US" sz="6400" dirty="0" err="1" smtClean="0"/>
              <a:t>OR’ed</a:t>
            </a:r>
            <a:r>
              <a:rPr lang="en-US" sz="6400" dirty="0" smtClean="0"/>
              <a:t> with its complement is always equal to 1</a:t>
            </a:r>
          </a:p>
          <a:p>
            <a:pPr>
              <a:buNone/>
            </a:pPr>
            <a:r>
              <a:rPr lang="en-US" sz="6400" dirty="0" smtClean="0"/>
              <a:t> </a:t>
            </a:r>
          </a:p>
          <a:p>
            <a:pPr>
              <a:buNone/>
            </a:pPr>
            <a:r>
              <a:rPr lang="en-US"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56356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Laws of Boolean Algebra</a:t>
            </a:r>
            <a:endParaRPr lang="en-IN" dirty="0"/>
          </a:p>
        </p:txBody>
      </p:sp>
      <p:sp>
        <p:nvSpPr>
          <p:cNvPr id="3" name="Content Placeholder 2"/>
          <p:cNvSpPr>
            <a:spLocks noGrp="1"/>
          </p:cNvSpPr>
          <p:nvPr>
            <p:ph idx="1"/>
          </p:nvPr>
        </p:nvSpPr>
        <p:spPr>
          <a:xfrm>
            <a:off x="152400" y="838200"/>
            <a:ext cx="8839200" cy="5943600"/>
          </a:xfrm>
          <a:ln w="28575">
            <a:solidFill>
              <a:schemeClr val="tx1"/>
            </a:solidFill>
          </a:ln>
        </p:spPr>
        <p:txBody>
          <a:bodyPr>
            <a:normAutofit fontScale="25000" lnSpcReduction="20000"/>
          </a:bodyPr>
          <a:lstStyle/>
          <a:p>
            <a:pPr>
              <a:buNone/>
            </a:pPr>
            <a:endParaRPr lang="en-US" sz="4300" b="1" u="sng" dirty="0" smtClean="0"/>
          </a:p>
          <a:p>
            <a:pPr>
              <a:buNone/>
            </a:pPr>
            <a:r>
              <a:rPr lang="en-US" sz="6400" b="1" u="sng" dirty="0" smtClean="0"/>
              <a:t>Commutative Law</a:t>
            </a:r>
            <a:r>
              <a:rPr lang="en-US" sz="6400" dirty="0" smtClean="0"/>
              <a:t> – The order of application of two separate terms is not important</a:t>
            </a:r>
          </a:p>
          <a:p>
            <a:pPr>
              <a:buNone/>
            </a:pPr>
            <a:r>
              <a:rPr lang="en-US" sz="6400" dirty="0" smtClean="0"/>
              <a:t> </a:t>
            </a:r>
          </a:p>
          <a:p>
            <a:pPr lvl="1">
              <a:buNone/>
            </a:pPr>
            <a:r>
              <a:rPr lang="en-US" sz="6400" dirty="0" smtClean="0"/>
              <a:t>A . B = B . A    The order in which two variables are </a:t>
            </a:r>
            <a:r>
              <a:rPr lang="en-US" sz="6400" dirty="0" err="1" smtClean="0"/>
              <a:t>AND’ed</a:t>
            </a:r>
            <a:r>
              <a:rPr lang="en-US" sz="6400" dirty="0" smtClean="0"/>
              <a:t> makes no difference</a:t>
            </a:r>
          </a:p>
          <a:p>
            <a:pPr lvl="1">
              <a:buNone/>
            </a:pPr>
            <a:r>
              <a:rPr lang="en-US" sz="6400" dirty="0" smtClean="0"/>
              <a:t>A + B = B + A    The order in which two variables are </a:t>
            </a:r>
            <a:r>
              <a:rPr lang="en-US" sz="6400" dirty="0" err="1" smtClean="0"/>
              <a:t>OR’ed</a:t>
            </a:r>
            <a:r>
              <a:rPr lang="en-US" sz="6400" dirty="0" smtClean="0"/>
              <a:t> makes no difference</a:t>
            </a:r>
          </a:p>
          <a:p>
            <a:pPr>
              <a:buNone/>
            </a:pPr>
            <a:endParaRPr lang="en-US" sz="6400" u="sng" dirty="0" smtClean="0"/>
          </a:p>
          <a:p>
            <a:pPr>
              <a:buNone/>
            </a:pPr>
            <a:r>
              <a:rPr lang="en-US" sz="6400" b="1" u="sng" dirty="0" smtClean="0"/>
              <a:t>Double Negation Law</a:t>
            </a:r>
            <a:r>
              <a:rPr lang="en-US" sz="6400" dirty="0" smtClean="0"/>
              <a:t> – A term that is inverted twice is equal to the original term</a:t>
            </a:r>
          </a:p>
          <a:p>
            <a:pPr>
              <a:buNone/>
            </a:pPr>
            <a:r>
              <a:rPr lang="en-US" sz="6400" dirty="0" smtClean="0"/>
              <a:t> </a:t>
            </a:r>
          </a:p>
          <a:p>
            <a:pPr lvl="1">
              <a:buNone/>
            </a:pPr>
            <a:r>
              <a:rPr lang="en-US" sz="6400" dirty="0" smtClean="0"/>
              <a:t>(A’)’ = A     </a:t>
            </a:r>
            <a:r>
              <a:rPr lang="en-US" sz="6400" dirty="0" err="1" smtClean="0"/>
              <a:t>A</a:t>
            </a:r>
            <a:r>
              <a:rPr lang="en-US" sz="6400" dirty="0" smtClean="0"/>
              <a:t> double complement of a variable is always equal to the variable</a:t>
            </a:r>
          </a:p>
          <a:p>
            <a:pPr>
              <a:buNone/>
            </a:pPr>
            <a:r>
              <a:rPr lang="en-US" sz="6400" b="1" u="sng" dirty="0" smtClean="0"/>
              <a:t>Distributive Law</a:t>
            </a:r>
            <a:r>
              <a:rPr lang="en-US" sz="6400" dirty="0" smtClean="0"/>
              <a:t> – This law permits the multiplying or factoring out of an expression.</a:t>
            </a:r>
          </a:p>
          <a:p>
            <a:pPr>
              <a:buNone/>
            </a:pPr>
            <a:r>
              <a:rPr lang="en-US" sz="6400" dirty="0" smtClean="0"/>
              <a:t> </a:t>
            </a:r>
          </a:p>
          <a:p>
            <a:pPr lvl="1">
              <a:buNone/>
            </a:pPr>
            <a:r>
              <a:rPr lang="en-US" sz="6400" dirty="0" smtClean="0"/>
              <a:t>A.(B + C) = A.B + A.C    (OR Distributive Law)</a:t>
            </a:r>
          </a:p>
          <a:p>
            <a:pPr lvl="1">
              <a:buNone/>
            </a:pPr>
            <a:r>
              <a:rPr lang="en-US" sz="6400" dirty="0" smtClean="0"/>
              <a:t>A + (B.C) = (A + B).(A + C)    (AND Distributive Law)</a:t>
            </a:r>
          </a:p>
          <a:p>
            <a:pPr>
              <a:buNone/>
            </a:pPr>
            <a:r>
              <a:rPr lang="en-US" sz="6400" dirty="0" smtClean="0"/>
              <a:t> </a:t>
            </a:r>
          </a:p>
          <a:p>
            <a:pPr>
              <a:buNone/>
            </a:pPr>
            <a:r>
              <a:rPr lang="en-US" sz="6400" b="1" u="sng" dirty="0" smtClean="0"/>
              <a:t>Absorptive Law</a:t>
            </a:r>
            <a:r>
              <a:rPr lang="en-US" sz="6400" dirty="0" smtClean="0"/>
              <a:t> – This law enables a reduction in a complicated expression to a simpler one by absorbing like terms.</a:t>
            </a:r>
          </a:p>
          <a:p>
            <a:pPr>
              <a:buNone/>
            </a:pPr>
            <a:r>
              <a:rPr lang="en-US" sz="6400" dirty="0" smtClean="0"/>
              <a:t> </a:t>
            </a:r>
          </a:p>
          <a:p>
            <a:pPr lvl="1">
              <a:buNone/>
            </a:pPr>
            <a:r>
              <a:rPr lang="en-US" sz="6400" dirty="0" smtClean="0"/>
              <a:t>A + (A.B) = A    (OR Absorption Law)</a:t>
            </a:r>
          </a:p>
          <a:p>
            <a:pPr lvl="1">
              <a:buNone/>
            </a:pPr>
            <a:r>
              <a:rPr lang="en-US" sz="6400" dirty="0" smtClean="0"/>
              <a:t>A.(A + B) = A    (AND Absorption Law)</a:t>
            </a:r>
          </a:p>
          <a:p>
            <a:pPr>
              <a:buNone/>
            </a:pPr>
            <a:r>
              <a:rPr lang="en-US" sz="6400" dirty="0" smtClean="0"/>
              <a:t> </a:t>
            </a:r>
          </a:p>
          <a:p>
            <a:pPr>
              <a:buNone/>
            </a:pPr>
            <a:r>
              <a:rPr lang="en-US" sz="6400" b="1" u="sng" dirty="0" smtClean="0"/>
              <a:t>Associative Law</a:t>
            </a:r>
            <a:r>
              <a:rPr lang="en-US" sz="6400" dirty="0" smtClean="0"/>
              <a:t> – This law allows the removal of brackets from an expression and regrouping of the variables.</a:t>
            </a:r>
          </a:p>
          <a:p>
            <a:pPr>
              <a:buNone/>
            </a:pPr>
            <a:r>
              <a:rPr lang="en-US" sz="6400" dirty="0" smtClean="0"/>
              <a:t> </a:t>
            </a:r>
          </a:p>
          <a:p>
            <a:pPr lvl="1">
              <a:buNone/>
            </a:pPr>
            <a:r>
              <a:rPr lang="en-US" sz="6400" dirty="0" smtClean="0"/>
              <a:t>A + (B + C) = (A + B) + C = A + B + C    (OR Associate Law)</a:t>
            </a:r>
          </a:p>
          <a:p>
            <a:pPr lvl="1">
              <a:buNone/>
            </a:pPr>
            <a:r>
              <a:rPr lang="en-US" sz="6400" dirty="0" smtClean="0"/>
              <a:t>A(B.C) = (A.B)C = A . B . C    (AND Associate Law)</a:t>
            </a:r>
          </a:p>
          <a:p>
            <a:endParaRPr lang="en-US" sz="4300" dirty="0" smtClean="0"/>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Principle of Duality</a:t>
            </a:r>
            <a:endParaRPr lang="en-US" dirty="0"/>
          </a:p>
        </p:txBody>
      </p:sp>
      <p:sp>
        <p:nvSpPr>
          <p:cNvPr id="5" name="Content Placeholder 4"/>
          <p:cNvSpPr>
            <a:spLocks noGrp="1"/>
          </p:cNvSpPr>
          <p:nvPr>
            <p:ph idx="1"/>
          </p:nvPr>
        </p:nvSpPr>
        <p:spPr>
          <a:xfrm>
            <a:off x="228600" y="1143000"/>
            <a:ext cx="8763000" cy="5562600"/>
          </a:xfrm>
          <a:ln w="19050">
            <a:solidFill>
              <a:schemeClr val="tx1"/>
            </a:solidFill>
          </a:ln>
        </p:spPr>
        <p:txBody>
          <a:bodyPr>
            <a:normAutofit lnSpcReduction="10000"/>
          </a:bodyPr>
          <a:lstStyle/>
          <a:p>
            <a:pPr marL="355600">
              <a:spcBef>
                <a:spcPts val="580"/>
              </a:spcBef>
              <a:buNone/>
              <a:tabLst>
                <a:tab pos="354965" algn="l"/>
                <a:tab pos="355600" algn="l"/>
              </a:tabLst>
            </a:pPr>
            <a:endParaRPr lang="en-IN" sz="2000" spc="-5" dirty="0" smtClean="0">
              <a:latin typeface="Arial"/>
              <a:cs typeface="Arial"/>
            </a:endParaRPr>
          </a:p>
          <a:p>
            <a:pPr marL="355600">
              <a:spcBef>
                <a:spcPts val="580"/>
              </a:spcBef>
              <a:buNone/>
              <a:tabLst>
                <a:tab pos="354965" algn="l"/>
                <a:tab pos="355600" algn="l"/>
              </a:tabLst>
            </a:pPr>
            <a:endParaRPr lang="en-IN" sz="2000" spc="-5" dirty="0" smtClean="0">
              <a:latin typeface="Arial"/>
              <a:cs typeface="Arial"/>
            </a:endParaRPr>
          </a:p>
          <a:p>
            <a:pPr marL="355600">
              <a:spcBef>
                <a:spcPts val="580"/>
              </a:spcBef>
              <a:buNone/>
              <a:tabLst>
                <a:tab pos="354965" algn="l"/>
                <a:tab pos="355600" algn="l"/>
              </a:tabLst>
            </a:pPr>
            <a:endParaRPr lang="en-IN" sz="2000" spc="-5" dirty="0" smtClean="0">
              <a:latin typeface="Arial"/>
              <a:cs typeface="Arial"/>
            </a:endParaRPr>
          </a:p>
          <a:p>
            <a:pPr marL="355600">
              <a:spcBef>
                <a:spcPts val="580"/>
              </a:spcBef>
              <a:buNone/>
              <a:tabLst>
                <a:tab pos="354965" algn="l"/>
                <a:tab pos="355600" algn="l"/>
              </a:tabLst>
            </a:pPr>
            <a:endParaRPr lang="en-IN" sz="2000" spc="-5" dirty="0" smtClean="0">
              <a:latin typeface="Arial"/>
              <a:cs typeface="Arial"/>
            </a:endParaRPr>
          </a:p>
          <a:p>
            <a:pPr marL="355600">
              <a:spcBef>
                <a:spcPts val="580"/>
              </a:spcBef>
              <a:buNone/>
              <a:tabLst>
                <a:tab pos="354965" algn="l"/>
                <a:tab pos="355600" algn="l"/>
              </a:tabLst>
            </a:pPr>
            <a:endParaRPr lang="en-IN" sz="2000" spc="-5" dirty="0" smtClean="0">
              <a:latin typeface="Arial"/>
              <a:cs typeface="Arial"/>
            </a:endParaRPr>
          </a:p>
          <a:p>
            <a:pPr marL="355600">
              <a:spcBef>
                <a:spcPts val="580"/>
              </a:spcBef>
              <a:buNone/>
              <a:tabLst>
                <a:tab pos="354965" algn="l"/>
                <a:tab pos="355600" algn="l"/>
              </a:tabLst>
            </a:pPr>
            <a:endParaRPr lang="en-IN" sz="2000" spc="-5" dirty="0" smtClean="0">
              <a:latin typeface="Arial"/>
              <a:cs typeface="Arial"/>
            </a:endParaRPr>
          </a:p>
          <a:p>
            <a:pPr marL="355600">
              <a:spcBef>
                <a:spcPts val="580"/>
              </a:spcBef>
              <a:buNone/>
              <a:tabLst>
                <a:tab pos="354965" algn="l"/>
                <a:tab pos="355600" algn="l"/>
              </a:tabLst>
            </a:pPr>
            <a:endParaRPr lang="en-IN" sz="2000" spc="-5" dirty="0" smtClean="0">
              <a:latin typeface="Arial"/>
              <a:cs typeface="Arial"/>
            </a:endParaRPr>
          </a:p>
          <a:p>
            <a:pPr marL="355600">
              <a:spcBef>
                <a:spcPts val="580"/>
              </a:spcBef>
              <a:buNone/>
              <a:tabLst>
                <a:tab pos="354965" algn="l"/>
                <a:tab pos="355600" algn="l"/>
              </a:tabLst>
            </a:pPr>
            <a:endParaRPr lang="en-IN" sz="2000" spc="-5" dirty="0" smtClean="0">
              <a:latin typeface="Arial"/>
              <a:cs typeface="Arial"/>
            </a:endParaRPr>
          </a:p>
          <a:p>
            <a:pPr marL="355600">
              <a:spcBef>
                <a:spcPts val="580"/>
              </a:spcBef>
              <a:buNone/>
              <a:tabLst>
                <a:tab pos="354965" algn="l"/>
                <a:tab pos="355600" algn="l"/>
              </a:tabLst>
            </a:pPr>
            <a:endParaRPr lang="en-IN" sz="2000" spc="-5" dirty="0" smtClean="0">
              <a:latin typeface="Arial"/>
              <a:cs typeface="Arial"/>
            </a:endParaRPr>
          </a:p>
          <a:p>
            <a:pPr marL="355600">
              <a:spcBef>
                <a:spcPts val="580"/>
              </a:spcBef>
              <a:buNone/>
              <a:tabLst>
                <a:tab pos="354965" algn="l"/>
                <a:tab pos="355600" algn="l"/>
              </a:tabLst>
            </a:pPr>
            <a:endParaRPr lang="en-IN" sz="2000" spc="-5" dirty="0" smtClean="0">
              <a:latin typeface="Arial"/>
              <a:cs typeface="Arial"/>
            </a:endParaRPr>
          </a:p>
          <a:p>
            <a:pPr marL="355600">
              <a:spcBef>
                <a:spcPts val="580"/>
              </a:spcBef>
              <a:buNone/>
              <a:tabLst>
                <a:tab pos="354965" algn="l"/>
                <a:tab pos="355600" algn="l"/>
              </a:tabLst>
            </a:pPr>
            <a:r>
              <a:rPr lang="en-IN" sz="2000" spc="-5" dirty="0" smtClean="0">
                <a:latin typeface="Arial"/>
                <a:cs typeface="Arial"/>
              </a:rPr>
              <a:t>				</a:t>
            </a:r>
          </a:p>
          <a:p>
            <a:pPr marL="355600">
              <a:spcBef>
                <a:spcPts val="580"/>
              </a:spcBef>
              <a:buNone/>
              <a:tabLst>
                <a:tab pos="354965" algn="l"/>
                <a:tab pos="355600" algn="l"/>
              </a:tabLst>
            </a:pPr>
            <a:r>
              <a:rPr lang="en-IN" sz="2000" spc="-5" dirty="0" smtClean="0">
                <a:latin typeface="Arial"/>
                <a:cs typeface="Arial"/>
              </a:rPr>
              <a:t>				</a:t>
            </a:r>
          </a:p>
          <a:p>
            <a:pPr marL="355600">
              <a:spcBef>
                <a:spcPts val="580"/>
              </a:spcBef>
              <a:buNone/>
              <a:tabLst>
                <a:tab pos="354965" algn="l"/>
                <a:tab pos="355600" algn="l"/>
              </a:tabLst>
            </a:pPr>
            <a:r>
              <a:rPr lang="en-IN" sz="2000" spc="-5" dirty="0" smtClean="0">
                <a:latin typeface="Arial"/>
                <a:cs typeface="Arial"/>
              </a:rPr>
              <a:t>				</a:t>
            </a:r>
            <a:r>
              <a:rPr lang="en-IN" sz="1800" spc="-5" dirty="0" smtClean="0">
                <a:latin typeface="Arial"/>
                <a:cs typeface="Arial"/>
              </a:rPr>
              <a:t>Dual of   </a:t>
            </a:r>
            <a:r>
              <a:rPr lang="en-IN" sz="1800" dirty="0" smtClean="0">
                <a:latin typeface="Arial"/>
                <a:cs typeface="Arial"/>
              </a:rPr>
              <a:t>0 + 0 = 0    is      1 . 1 =</a:t>
            </a:r>
            <a:r>
              <a:rPr lang="en-IN" sz="1800" spc="-65" dirty="0" smtClean="0">
                <a:latin typeface="Arial"/>
                <a:cs typeface="Arial"/>
              </a:rPr>
              <a:t> </a:t>
            </a:r>
            <a:r>
              <a:rPr lang="en-IN" sz="1800" dirty="0" smtClean="0">
                <a:latin typeface="Arial"/>
                <a:cs typeface="Arial"/>
              </a:rPr>
              <a:t>1</a:t>
            </a:r>
          </a:p>
          <a:p>
            <a:pPr marL="355600">
              <a:spcBef>
                <a:spcPts val="575"/>
              </a:spcBef>
              <a:buNone/>
              <a:tabLst>
                <a:tab pos="354965" algn="l"/>
                <a:tab pos="355600" algn="l"/>
              </a:tabLst>
            </a:pPr>
            <a:r>
              <a:rPr lang="en-IN" sz="1800" spc="-5" dirty="0" smtClean="0">
                <a:latin typeface="Arial"/>
                <a:cs typeface="Arial"/>
              </a:rPr>
              <a:t>				Dual of   </a:t>
            </a:r>
            <a:r>
              <a:rPr lang="en-IN" sz="1800" dirty="0" smtClean="0">
                <a:latin typeface="Arial"/>
                <a:cs typeface="Arial"/>
              </a:rPr>
              <a:t>0 + 1 = 1    is      1 . 0 =</a:t>
            </a:r>
            <a:r>
              <a:rPr lang="en-IN" sz="1800" spc="-55" dirty="0" smtClean="0">
                <a:latin typeface="Arial"/>
                <a:cs typeface="Arial"/>
              </a:rPr>
              <a:t> </a:t>
            </a:r>
            <a:r>
              <a:rPr lang="en-IN" sz="1800" dirty="0" smtClean="0">
                <a:latin typeface="Arial"/>
                <a:cs typeface="Arial"/>
              </a:rPr>
              <a:t>0</a:t>
            </a:r>
          </a:p>
          <a:p>
            <a:pPr marL="355600">
              <a:spcBef>
                <a:spcPts val="580"/>
              </a:spcBef>
              <a:buNone/>
              <a:tabLst>
                <a:tab pos="354965" algn="l"/>
                <a:tab pos="355600" algn="l"/>
              </a:tabLst>
            </a:pPr>
            <a:r>
              <a:rPr lang="en-IN" sz="1800" spc="-5" dirty="0" smtClean="0">
                <a:latin typeface="Arial"/>
                <a:cs typeface="Arial"/>
              </a:rPr>
              <a:t>				Dual of   </a:t>
            </a:r>
            <a:r>
              <a:rPr lang="en-IN" sz="1800" dirty="0" smtClean="0">
                <a:latin typeface="Arial"/>
                <a:cs typeface="Arial"/>
              </a:rPr>
              <a:t>1 + 0 = 1    is     </a:t>
            </a:r>
            <a:r>
              <a:rPr lang="en-IN" sz="1800" spc="-5" dirty="0" smtClean="0">
                <a:latin typeface="Arial"/>
                <a:cs typeface="Arial"/>
              </a:rPr>
              <a:t> </a:t>
            </a:r>
            <a:r>
              <a:rPr lang="en-IN" sz="1800" dirty="0" smtClean="0">
                <a:latin typeface="Arial"/>
                <a:cs typeface="Arial"/>
              </a:rPr>
              <a:t>0 . 1 =</a:t>
            </a:r>
            <a:r>
              <a:rPr lang="en-IN" sz="1800" spc="-65" dirty="0" smtClean="0">
                <a:latin typeface="Arial"/>
                <a:cs typeface="Arial"/>
              </a:rPr>
              <a:t> </a:t>
            </a:r>
            <a:r>
              <a:rPr lang="en-IN" sz="1800" dirty="0" smtClean="0">
                <a:latin typeface="Arial"/>
                <a:cs typeface="Arial"/>
              </a:rPr>
              <a:t>0</a:t>
            </a:r>
          </a:p>
          <a:p>
            <a:pPr marL="355600">
              <a:spcBef>
                <a:spcPts val="575"/>
              </a:spcBef>
              <a:buNone/>
              <a:tabLst>
                <a:tab pos="354965" algn="l"/>
                <a:tab pos="355600" algn="l"/>
              </a:tabLst>
            </a:pPr>
            <a:r>
              <a:rPr lang="en-IN" sz="1800" spc="-5" dirty="0" smtClean="0">
                <a:latin typeface="Arial"/>
                <a:cs typeface="Arial"/>
              </a:rPr>
              <a:t>				Dual of   </a:t>
            </a:r>
            <a:r>
              <a:rPr lang="en-IN" sz="1800" dirty="0" smtClean="0">
                <a:latin typeface="Arial"/>
                <a:cs typeface="Arial"/>
              </a:rPr>
              <a:t>1 + 1 = 1    is      1 . 1 =</a:t>
            </a:r>
            <a:r>
              <a:rPr lang="en-IN" sz="1800" spc="-65" dirty="0" smtClean="0">
                <a:latin typeface="Arial"/>
                <a:cs typeface="Arial"/>
              </a:rPr>
              <a:t> </a:t>
            </a:r>
            <a:r>
              <a:rPr lang="en-IN" sz="1800" dirty="0" smtClean="0">
                <a:latin typeface="Arial"/>
                <a:cs typeface="Arial"/>
              </a:rPr>
              <a:t>1</a:t>
            </a:r>
          </a:p>
          <a:p>
            <a:endParaRPr lang="en-US" dirty="0"/>
          </a:p>
        </p:txBody>
      </p:sp>
      <p:pic>
        <p:nvPicPr>
          <p:cNvPr id="6147" name="Picture 3"/>
          <p:cNvPicPr>
            <a:picLocks noChangeAspect="1" noChangeArrowheads="1"/>
          </p:cNvPicPr>
          <p:nvPr/>
        </p:nvPicPr>
        <p:blipFill>
          <a:blip r:embed="rId2" cstate="print">
            <a:duotone>
              <a:prstClr val="black"/>
              <a:schemeClr val="accent1">
                <a:tint val="45000"/>
                <a:satMod val="400000"/>
              </a:schemeClr>
            </a:duotone>
          </a:blip>
          <a:srcRect/>
          <a:stretch>
            <a:fillRect/>
          </a:stretch>
        </p:blipFill>
        <p:spPr bwMode="auto">
          <a:xfrm>
            <a:off x="457200" y="2057400"/>
            <a:ext cx="8305800" cy="3124200"/>
          </a:xfrm>
          <a:prstGeom prst="rect">
            <a:avLst/>
          </a:prstGeom>
          <a:solidFill>
            <a:schemeClr val="accent2">
              <a:lumMod val="40000"/>
              <a:lumOff val="60000"/>
            </a:schemeClr>
          </a:solidFill>
          <a:ln w="19050">
            <a:noFill/>
            <a:miter lim="800000"/>
            <a:headEnd/>
            <a:tailEnd/>
          </a:ln>
          <a:effectLst/>
        </p:spPr>
      </p:pic>
      <p:sp>
        <p:nvSpPr>
          <p:cNvPr id="6" name="Rectangle 5"/>
          <p:cNvSpPr/>
          <p:nvPr/>
        </p:nvSpPr>
        <p:spPr>
          <a:xfrm>
            <a:off x="228600" y="990600"/>
            <a:ext cx="8610600" cy="923330"/>
          </a:xfrm>
          <a:prstGeom prst="rect">
            <a:avLst/>
          </a:prstGeom>
        </p:spPr>
        <p:txBody>
          <a:bodyPr wrap="square">
            <a:spAutoFit/>
          </a:bodyPr>
          <a:lstStyle/>
          <a:p>
            <a:endParaRPr lang="en-IN" spc="-5" dirty="0" smtClean="0">
              <a:latin typeface="Arial"/>
              <a:cs typeface="Arial"/>
            </a:endParaRPr>
          </a:p>
          <a:p>
            <a:r>
              <a:rPr lang="en-IN" spc="-5" dirty="0" smtClean="0">
                <a:latin typeface="Arial"/>
                <a:cs typeface="Arial"/>
              </a:rPr>
              <a:t> It is  a </a:t>
            </a:r>
            <a:r>
              <a:rPr lang="en-IN" dirty="0" smtClean="0">
                <a:latin typeface="Arial"/>
                <a:cs typeface="Arial"/>
              </a:rPr>
              <a:t>very </a:t>
            </a:r>
            <a:r>
              <a:rPr lang="en-IN" spc="-5" dirty="0" smtClean="0">
                <a:latin typeface="Arial"/>
                <a:cs typeface="Arial"/>
              </a:rPr>
              <a:t>important </a:t>
            </a:r>
            <a:r>
              <a:rPr lang="en-IN" dirty="0" smtClean="0">
                <a:latin typeface="Arial"/>
                <a:cs typeface="Arial"/>
              </a:rPr>
              <a:t>concept </a:t>
            </a:r>
            <a:r>
              <a:rPr lang="en-IN" spc="-5" dirty="0" smtClean="0">
                <a:latin typeface="Arial"/>
                <a:cs typeface="Arial"/>
              </a:rPr>
              <a:t>of </a:t>
            </a:r>
            <a:r>
              <a:rPr lang="en-IN" spc="-5" dirty="0" err="1" smtClean="0">
                <a:latin typeface="Arial"/>
                <a:cs typeface="Arial"/>
              </a:rPr>
              <a:t>boolean</a:t>
            </a:r>
            <a:r>
              <a:rPr lang="en-IN" spc="-5" dirty="0" smtClean="0">
                <a:latin typeface="Arial"/>
                <a:cs typeface="Arial"/>
              </a:rPr>
              <a:t> </a:t>
            </a:r>
            <a:r>
              <a:rPr lang="en-IN" dirty="0" smtClean="0">
                <a:latin typeface="Arial"/>
                <a:cs typeface="Arial"/>
              </a:rPr>
              <a:t>logic. A new </a:t>
            </a:r>
            <a:r>
              <a:rPr lang="en-IN" spc="-5" dirty="0" err="1" smtClean="0">
                <a:latin typeface="Arial"/>
                <a:cs typeface="Arial"/>
              </a:rPr>
              <a:t>boolean</a:t>
            </a:r>
            <a:r>
              <a:rPr lang="en-IN" spc="-5" dirty="0" smtClean="0">
                <a:latin typeface="Arial"/>
                <a:cs typeface="Arial"/>
              </a:rPr>
              <a:t>  relation</a:t>
            </a:r>
            <a:r>
              <a:rPr lang="en-IN" dirty="0" smtClean="0">
                <a:latin typeface="Arial"/>
                <a:cs typeface="Arial"/>
              </a:rPr>
              <a:t> can </a:t>
            </a:r>
            <a:r>
              <a:rPr lang="en-IN" spc="-5" dirty="0" smtClean="0">
                <a:latin typeface="Arial"/>
                <a:cs typeface="Arial"/>
              </a:rPr>
              <a:t>be derived from another </a:t>
            </a:r>
            <a:r>
              <a:rPr lang="en-IN" spc="-5" dirty="0" err="1" smtClean="0">
                <a:latin typeface="Arial"/>
                <a:cs typeface="Arial"/>
              </a:rPr>
              <a:t>boolean</a:t>
            </a:r>
            <a:r>
              <a:rPr lang="en-IN" spc="-5" dirty="0" smtClean="0">
                <a:latin typeface="Arial"/>
                <a:cs typeface="Arial"/>
              </a:rPr>
              <a:t> relation if we </a:t>
            </a:r>
            <a:r>
              <a:rPr lang="en-IN" dirty="0" smtClean="0">
                <a:latin typeface="Arial"/>
                <a:cs typeface="Arial"/>
              </a:rPr>
              <a:t>follow  </a:t>
            </a:r>
            <a:r>
              <a:rPr lang="en-IN" spc="-5" dirty="0" smtClean="0">
                <a:latin typeface="Arial"/>
                <a:cs typeface="Arial"/>
              </a:rPr>
              <a:t>following</a:t>
            </a:r>
            <a:r>
              <a:rPr lang="en-IN" spc="30" dirty="0" smtClean="0">
                <a:latin typeface="Arial"/>
                <a:cs typeface="Arial"/>
              </a:rPr>
              <a:t> </a:t>
            </a:r>
            <a:r>
              <a:rPr lang="en-IN" spc="-5" dirty="0" smtClean="0">
                <a:latin typeface="Arial"/>
                <a:cs typeface="Arial"/>
              </a:rPr>
              <a:t>rules:</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0" y="914400"/>
            <a:ext cx="9144000" cy="1869743"/>
          </a:xfrm>
          <a:prstGeom prst="rect">
            <a:avLst/>
          </a:prstGeom>
        </p:spPr>
        <p:txBody>
          <a:bodyPr vert="horz" wrap="square" lIns="0" tIns="73660" rIns="0" bIns="0" rtlCol="0">
            <a:spAutoFit/>
          </a:bodyPr>
          <a:lstStyle/>
          <a:p>
            <a:pPr marL="527685" indent="-515620">
              <a:lnSpc>
                <a:spcPct val="100000"/>
              </a:lnSpc>
              <a:spcBef>
                <a:spcPts val="580"/>
              </a:spcBef>
              <a:tabLst>
                <a:tab pos="527685" algn="l"/>
                <a:tab pos="528320" algn="l"/>
                <a:tab pos="3440429" algn="l"/>
                <a:tab pos="6414135" algn="l"/>
              </a:tabLst>
            </a:pPr>
            <a:r>
              <a:rPr lang="en-US" sz="2000" dirty="0" smtClean="0">
                <a:latin typeface="Arial"/>
                <a:cs typeface="Arial"/>
              </a:rPr>
              <a:t>    I. </a:t>
            </a:r>
            <a:r>
              <a:rPr sz="2000" smtClean="0">
                <a:latin typeface="Arial"/>
                <a:cs typeface="Arial"/>
              </a:rPr>
              <a:t>Properties </a:t>
            </a:r>
            <a:r>
              <a:rPr sz="2000" dirty="0">
                <a:latin typeface="Arial"/>
                <a:cs typeface="Arial"/>
              </a:rPr>
              <a:t>of 0</a:t>
            </a:r>
            <a:r>
              <a:rPr sz="2000" spc="-50" dirty="0">
                <a:latin typeface="Arial"/>
                <a:cs typeface="Arial"/>
              </a:rPr>
              <a:t> </a:t>
            </a:r>
            <a:r>
              <a:rPr sz="2000" dirty="0">
                <a:latin typeface="Arial"/>
                <a:cs typeface="Arial"/>
              </a:rPr>
              <a:t>and</a:t>
            </a:r>
            <a:r>
              <a:rPr sz="2000" spc="-15" dirty="0">
                <a:latin typeface="Arial"/>
                <a:cs typeface="Arial"/>
              </a:rPr>
              <a:t> </a:t>
            </a:r>
            <a:r>
              <a:rPr sz="2000" dirty="0">
                <a:latin typeface="Arial"/>
                <a:cs typeface="Arial"/>
              </a:rPr>
              <a:t>1</a:t>
            </a:r>
            <a:r>
              <a:rPr sz="2000">
                <a:latin typeface="Arial"/>
                <a:cs typeface="Arial"/>
              </a:rPr>
              <a:t>	</a:t>
            </a:r>
            <a:r>
              <a:rPr lang="en-US" sz="2000" dirty="0" smtClean="0">
                <a:latin typeface="Arial"/>
                <a:cs typeface="Arial"/>
              </a:rPr>
              <a:t>  </a:t>
            </a:r>
            <a:r>
              <a:rPr sz="2000" smtClean="0">
                <a:latin typeface="Arial"/>
                <a:cs typeface="Arial"/>
              </a:rPr>
              <a:t>0 </a:t>
            </a:r>
            <a:r>
              <a:rPr sz="2000" dirty="0">
                <a:latin typeface="Arial"/>
                <a:cs typeface="Arial"/>
              </a:rPr>
              <a:t>+ X</a:t>
            </a:r>
            <a:r>
              <a:rPr sz="2000" spc="-15" dirty="0">
                <a:latin typeface="Arial"/>
                <a:cs typeface="Arial"/>
              </a:rPr>
              <a:t> </a:t>
            </a:r>
            <a:r>
              <a:rPr sz="2000" dirty="0">
                <a:latin typeface="Arial"/>
                <a:cs typeface="Arial"/>
              </a:rPr>
              <a:t>=</a:t>
            </a:r>
            <a:r>
              <a:rPr sz="2000" spc="-10" dirty="0">
                <a:latin typeface="Arial"/>
                <a:cs typeface="Arial"/>
              </a:rPr>
              <a:t> </a:t>
            </a:r>
            <a:r>
              <a:rPr sz="2000" dirty="0">
                <a:latin typeface="Arial"/>
                <a:cs typeface="Arial"/>
              </a:rPr>
              <a:t>X</a:t>
            </a:r>
            <a:r>
              <a:rPr sz="2000">
                <a:latin typeface="Arial"/>
                <a:cs typeface="Arial"/>
              </a:rPr>
              <a:t>	</a:t>
            </a:r>
            <a:r>
              <a:rPr lang="en-US" sz="2000" dirty="0" smtClean="0">
                <a:latin typeface="Arial"/>
                <a:cs typeface="Arial"/>
              </a:rPr>
              <a:t>  </a:t>
            </a:r>
            <a:r>
              <a:rPr sz="2000" smtClean="0">
                <a:latin typeface="Arial"/>
                <a:cs typeface="Arial"/>
              </a:rPr>
              <a:t>1 </a:t>
            </a:r>
            <a:r>
              <a:rPr sz="2000" dirty="0">
                <a:latin typeface="Arial"/>
                <a:cs typeface="Arial"/>
              </a:rPr>
              <a:t>+ X =</a:t>
            </a:r>
            <a:r>
              <a:rPr sz="2000" spc="-140" dirty="0">
                <a:latin typeface="Arial"/>
                <a:cs typeface="Arial"/>
              </a:rPr>
              <a:t> </a:t>
            </a:r>
            <a:r>
              <a:rPr sz="2000" dirty="0">
                <a:latin typeface="Arial"/>
                <a:cs typeface="Arial"/>
              </a:rPr>
              <a:t>1</a:t>
            </a:r>
            <a:endParaRPr sz="2000">
              <a:latin typeface="Arial"/>
              <a:cs typeface="Arial"/>
            </a:endParaRPr>
          </a:p>
          <a:p>
            <a:pPr marL="927100" lvl="1" indent="-514350">
              <a:lnSpc>
                <a:spcPct val="100000"/>
              </a:lnSpc>
              <a:spcBef>
                <a:spcPts val="480"/>
              </a:spcBef>
              <a:buFont typeface="Arial" pitchFamily="34" charset="0"/>
              <a:buChar char="•"/>
              <a:tabLst>
                <a:tab pos="927100" algn="l"/>
                <a:tab pos="927735" algn="l"/>
              </a:tabLst>
            </a:pPr>
            <a:r>
              <a:rPr sz="2000" smtClean="0">
                <a:latin typeface="Arial"/>
                <a:cs typeface="Arial"/>
              </a:rPr>
              <a:t>0 </a:t>
            </a:r>
            <a:r>
              <a:rPr sz="2000" dirty="0">
                <a:latin typeface="Arial"/>
                <a:cs typeface="Arial"/>
              </a:rPr>
              <a:t>+ X =</a:t>
            </a:r>
            <a:r>
              <a:rPr sz="2000" spc="-60" dirty="0">
                <a:latin typeface="Arial"/>
                <a:cs typeface="Arial"/>
              </a:rPr>
              <a:t> </a:t>
            </a:r>
            <a:r>
              <a:rPr sz="2000" dirty="0">
                <a:latin typeface="Arial"/>
                <a:cs typeface="Arial"/>
              </a:rPr>
              <a:t>X</a:t>
            </a:r>
            <a:endParaRPr sz="2000">
              <a:latin typeface="Arial"/>
              <a:cs typeface="Arial"/>
            </a:endParaRPr>
          </a:p>
          <a:p>
            <a:pPr marL="927100" lvl="1" indent="-514350">
              <a:lnSpc>
                <a:spcPct val="100000"/>
              </a:lnSpc>
              <a:spcBef>
                <a:spcPts val="480"/>
              </a:spcBef>
              <a:buFont typeface="Arial" pitchFamily="34" charset="0"/>
              <a:buChar char="•"/>
              <a:tabLst>
                <a:tab pos="927100" algn="l"/>
                <a:tab pos="927735" algn="l"/>
              </a:tabLst>
            </a:pPr>
            <a:r>
              <a:rPr sz="2000" smtClean="0">
                <a:latin typeface="Arial"/>
                <a:cs typeface="Arial"/>
              </a:rPr>
              <a:t>1 </a:t>
            </a:r>
            <a:r>
              <a:rPr sz="2000" dirty="0">
                <a:latin typeface="Arial"/>
                <a:cs typeface="Arial"/>
              </a:rPr>
              <a:t>+ X =</a:t>
            </a:r>
            <a:r>
              <a:rPr sz="2000" spc="-60" dirty="0">
                <a:latin typeface="Arial"/>
                <a:cs typeface="Arial"/>
              </a:rPr>
              <a:t> </a:t>
            </a:r>
            <a:r>
              <a:rPr sz="2000" dirty="0">
                <a:latin typeface="Arial"/>
                <a:cs typeface="Arial"/>
              </a:rPr>
              <a:t>1</a:t>
            </a:r>
            <a:endParaRPr sz="2000">
              <a:latin typeface="Arial"/>
              <a:cs typeface="Arial"/>
            </a:endParaRPr>
          </a:p>
          <a:p>
            <a:pPr marL="927100" lvl="1" indent="-514350">
              <a:lnSpc>
                <a:spcPct val="100000"/>
              </a:lnSpc>
              <a:spcBef>
                <a:spcPts val="480"/>
              </a:spcBef>
              <a:buFont typeface="Arial" pitchFamily="34" charset="0"/>
              <a:buChar char="•"/>
              <a:tabLst>
                <a:tab pos="927100" algn="l"/>
                <a:tab pos="927735" algn="l"/>
              </a:tabLst>
            </a:pPr>
            <a:r>
              <a:rPr sz="2000" smtClean="0">
                <a:latin typeface="Arial"/>
                <a:cs typeface="Arial"/>
              </a:rPr>
              <a:t>0 </a:t>
            </a:r>
            <a:r>
              <a:rPr sz="2000" dirty="0">
                <a:latin typeface="Arial"/>
                <a:cs typeface="Arial"/>
              </a:rPr>
              <a:t>. X =</a:t>
            </a:r>
            <a:r>
              <a:rPr sz="2000" spc="-55" dirty="0">
                <a:latin typeface="Arial"/>
                <a:cs typeface="Arial"/>
              </a:rPr>
              <a:t> </a:t>
            </a:r>
            <a:r>
              <a:rPr sz="2000" dirty="0">
                <a:latin typeface="Arial"/>
                <a:cs typeface="Arial"/>
              </a:rPr>
              <a:t>0</a:t>
            </a:r>
            <a:endParaRPr sz="2000">
              <a:latin typeface="Arial"/>
              <a:cs typeface="Arial"/>
            </a:endParaRPr>
          </a:p>
          <a:p>
            <a:pPr marL="927100" lvl="1" indent="-514350">
              <a:lnSpc>
                <a:spcPct val="100000"/>
              </a:lnSpc>
              <a:spcBef>
                <a:spcPts val="480"/>
              </a:spcBef>
              <a:buFont typeface="Arial" pitchFamily="34" charset="0"/>
              <a:buChar char="•"/>
              <a:tabLst>
                <a:tab pos="927100" algn="l"/>
                <a:tab pos="927735" algn="l"/>
              </a:tabLst>
            </a:pPr>
            <a:r>
              <a:rPr sz="2000" smtClean="0">
                <a:latin typeface="Arial"/>
                <a:cs typeface="Arial"/>
              </a:rPr>
              <a:t>1 </a:t>
            </a:r>
            <a:r>
              <a:rPr sz="2000" dirty="0">
                <a:latin typeface="Arial"/>
                <a:cs typeface="Arial"/>
              </a:rPr>
              <a:t>. X =</a:t>
            </a:r>
            <a:r>
              <a:rPr sz="2000" spc="-60" dirty="0">
                <a:latin typeface="Arial"/>
                <a:cs typeface="Arial"/>
              </a:rPr>
              <a:t> </a:t>
            </a:r>
            <a:r>
              <a:rPr sz="2000" dirty="0">
                <a:latin typeface="Arial"/>
                <a:cs typeface="Arial"/>
              </a:rPr>
              <a:t>X</a:t>
            </a:r>
            <a:endParaRPr sz="2000">
              <a:latin typeface="Arial"/>
              <a:cs typeface="Arial"/>
            </a:endParaRPr>
          </a:p>
        </p:txBody>
      </p:sp>
      <p:sp>
        <p:nvSpPr>
          <p:cNvPr id="4" name="object 4"/>
          <p:cNvSpPr txBox="1"/>
          <p:nvPr/>
        </p:nvSpPr>
        <p:spPr>
          <a:xfrm>
            <a:off x="3581400" y="2514600"/>
            <a:ext cx="974725" cy="330835"/>
          </a:xfrm>
          <a:prstGeom prst="rect">
            <a:avLst/>
          </a:prstGeom>
        </p:spPr>
        <p:txBody>
          <a:bodyPr vert="horz" wrap="square" lIns="0" tIns="13335" rIns="0" bIns="0" rtlCol="0">
            <a:spAutoFit/>
          </a:bodyPr>
          <a:lstStyle/>
          <a:p>
            <a:pPr marL="12700">
              <a:lnSpc>
                <a:spcPct val="100000"/>
              </a:lnSpc>
              <a:spcBef>
                <a:spcPts val="105"/>
              </a:spcBef>
            </a:pPr>
            <a:r>
              <a:rPr sz="2000" dirty="0">
                <a:latin typeface="Arial"/>
                <a:cs typeface="Arial"/>
              </a:rPr>
              <a:t>0 . X =</a:t>
            </a:r>
            <a:r>
              <a:rPr sz="2000" spc="-135" dirty="0">
                <a:latin typeface="Arial"/>
                <a:cs typeface="Arial"/>
              </a:rPr>
              <a:t> </a:t>
            </a:r>
            <a:r>
              <a:rPr sz="2000" dirty="0">
                <a:latin typeface="Arial"/>
                <a:cs typeface="Arial"/>
              </a:rPr>
              <a:t>0</a:t>
            </a:r>
            <a:endParaRPr sz="2000">
              <a:latin typeface="Arial"/>
              <a:cs typeface="Arial"/>
            </a:endParaRPr>
          </a:p>
        </p:txBody>
      </p:sp>
      <p:sp>
        <p:nvSpPr>
          <p:cNvPr id="5" name="object 5"/>
          <p:cNvSpPr txBox="1"/>
          <p:nvPr/>
        </p:nvSpPr>
        <p:spPr>
          <a:xfrm>
            <a:off x="6633209" y="2555875"/>
            <a:ext cx="1003300" cy="330835"/>
          </a:xfrm>
          <a:prstGeom prst="rect">
            <a:avLst/>
          </a:prstGeom>
        </p:spPr>
        <p:txBody>
          <a:bodyPr vert="horz" wrap="square" lIns="0" tIns="13335" rIns="0" bIns="0" rtlCol="0">
            <a:spAutoFit/>
          </a:bodyPr>
          <a:lstStyle/>
          <a:p>
            <a:pPr marL="12700">
              <a:lnSpc>
                <a:spcPct val="100000"/>
              </a:lnSpc>
              <a:spcBef>
                <a:spcPts val="105"/>
              </a:spcBef>
            </a:pPr>
            <a:r>
              <a:rPr sz="2000" dirty="0">
                <a:latin typeface="Arial"/>
                <a:cs typeface="Arial"/>
              </a:rPr>
              <a:t>1 . X =</a:t>
            </a:r>
            <a:r>
              <a:rPr sz="2000" spc="-135" dirty="0">
                <a:latin typeface="Arial"/>
                <a:cs typeface="Arial"/>
              </a:rPr>
              <a:t> </a:t>
            </a:r>
            <a:r>
              <a:rPr sz="2000" dirty="0">
                <a:latin typeface="Arial"/>
                <a:cs typeface="Arial"/>
              </a:rPr>
              <a:t>X</a:t>
            </a:r>
            <a:endParaRPr sz="2000">
              <a:latin typeface="Arial"/>
              <a:cs typeface="Arial"/>
            </a:endParaRPr>
          </a:p>
        </p:txBody>
      </p:sp>
      <p:sp>
        <p:nvSpPr>
          <p:cNvPr id="6" name="object 6"/>
          <p:cNvSpPr txBox="1"/>
          <p:nvPr/>
        </p:nvSpPr>
        <p:spPr>
          <a:xfrm>
            <a:off x="231140" y="4348352"/>
            <a:ext cx="2674620" cy="330835"/>
          </a:xfrm>
          <a:prstGeom prst="rect">
            <a:avLst/>
          </a:prstGeom>
        </p:spPr>
        <p:txBody>
          <a:bodyPr vert="horz" wrap="square" lIns="0" tIns="12700" rIns="0" bIns="0" rtlCol="0">
            <a:spAutoFit/>
          </a:bodyPr>
          <a:lstStyle/>
          <a:p>
            <a:pPr marL="12700">
              <a:lnSpc>
                <a:spcPct val="100000"/>
              </a:lnSpc>
              <a:spcBef>
                <a:spcPts val="100"/>
              </a:spcBef>
              <a:tabLst>
                <a:tab pos="2576195" algn="l"/>
              </a:tabLst>
            </a:pPr>
            <a:r>
              <a:rPr sz="2000" spc="-5" dirty="0">
                <a:latin typeface="Arial"/>
                <a:cs typeface="Arial"/>
              </a:rPr>
              <a:t>II</a:t>
            </a:r>
            <a:r>
              <a:rPr sz="2000">
                <a:latin typeface="Arial"/>
                <a:cs typeface="Arial"/>
              </a:rPr>
              <a:t>.</a:t>
            </a:r>
            <a:r>
              <a:rPr sz="2000" spc="-25">
                <a:latin typeface="Arial"/>
                <a:cs typeface="Arial"/>
              </a:rPr>
              <a:t> </a:t>
            </a:r>
            <a:r>
              <a:rPr sz="2000" u="sng" smtClean="0">
                <a:latin typeface="Arial"/>
                <a:cs typeface="Arial"/>
              </a:rPr>
              <a:t>Idempotence</a:t>
            </a:r>
            <a:r>
              <a:rPr sz="2000" u="sng" spc="-55" smtClean="0">
                <a:latin typeface="Arial"/>
                <a:cs typeface="Arial"/>
              </a:rPr>
              <a:t> </a:t>
            </a:r>
            <a:r>
              <a:rPr sz="2000" u="sng" dirty="0">
                <a:latin typeface="Arial"/>
                <a:cs typeface="Arial"/>
              </a:rPr>
              <a:t>Law	-</a:t>
            </a:r>
            <a:endParaRPr sz="2000" u="sng">
              <a:latin typeface="Arial"/>
              <a:cs typeface="Arial"/>
            </a:endParaRPr>
          </a:p>
        </p:txBody>
      </p:sp>
      <p:sp>
        <p:nvSpPr>
          <p:cNvPr id="7" name="object 7"/>
          <p:cNvSpPr txBox="1"/>
          <p:nvPr/>
        </p:nvSpPr>
        <p:spPr>
          <a:xfrm>
            <a:off x="3438271" y="4348352"/>
            <a:ext cx="1489710"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(a) X + X =</a:t>
            </a:r>
            <a:r>
              <a:rPr sz="2000" spc="-145" dirty="0">
                <a:latin typeface="Arial"/>
                <a:cs typeface="Arial"/>
              </a:rPr>
              <a:t> </a:t>
            </a:r>
            <a:r>
              <a:rPr sz="2000" dirty="0">
                <a:latin typeface="Arial"/>
                <a:cs typeface="Arial"/>
              </a:rPr>
              <a:t>X</a:t>
            </a:r>
            <a:endParaRPr sz="2000">
              <a:latin typeface="Arial"/>
              <a:cs typeface="Arial"/>
            </a:endParaRPr>
          </a:p>
        </p:txBody>
      </p:sp>
      <p:sp>
        <p:nvSpPr>
          <p:cNvPr id="8" name="object 8"/>
          <p:cNvSpPr txBox="1"/>
          <p:nvPr/>
        </p:nvSpPr>
        <p:spPr>
          <a:xfrm>
            <a:off x="6477000" y="4343400"/>
            <a:ext cx="1411605"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(b) X . X =</a:t>
            </a:r>
            <a:r>
              <a:rPr sz="2000" spc="-150" dirty="0">
                <a:latin typeface="Arial"/>
                <a:cs typeface="Arial"/>
              </a:rPr>
              <a:t> </a:t>
            </a:r>
            <a:r>
              <a:rPr sz="2000" dirty="0">
                <a:latin typeface="Arial"/>
                <a:cs typeface="Arial"/>
              </a:rPr>
              <a:t>X</a:t>
            </a:r>
            <a:endParaRPr sz="2000">
              <a:latin typeface="Arial"/>
              <a:cs typeface="Arial"/>
            </a:endParaRPr>
          </a:p>
        </p:txBody>
      </p:sp>
      <p:graphicFrame>
        <p:nvGraphicFramePr>
          <p:cNvPr id="9" name="object 9"/>
          <p:cNvGraphicFramePr>
            <a:graphicFrameLocks noGrp="1"/>
          </p:cNvGraphicFramePr>
          <p:nvPr/>
        </p:nvGraphicFramePr>
        <p:xfrm>
          <a:off x="3276600" y="1295400"/>
          <a:ext cx="1828801" cy="1046478"/>
        </p:xfrm>
        <a:graphic>
          <a:graphicData uri="http://schemas.openxmlformats.org/drawingml/2006/table">
            <a:tbl>
              <a:tblPr firstRow="1" bandRow="1">
                <a:tableStyleId>{2D5ABB26-0587-4C30-8999-92F81FD0307C}</a:tableStyleId>
              </a:tblPr>
              <a:tblGrid>
                <a:gridCol w="600076"/>
                <a:gridCol w="619125"/>
                <a:gridCol w="609600"/>
              </a:tblGrid>
              <a:tr h="242570">
                <a:tc>
                  <a:txBody>
                    <a:bodyPr/>
                    <a:lstStyle/>
                    <a:p>
                      <a:pPr algn="ctr">
                        <a:lnSpc>
                          <a:spcPct val="100000"/>
                        </a:lnSpc>
                        <a:spcBef>
                          <a:spcPts val="240"/>
                        </a:spcBef>
                      </a:pPr>
                      <a:r>
                        <a:rPr sz="1800" b="1" baseline="0" dirty="0">
                          <a:solidFill>
                            <a:schemeClr val="tx1"/>
                          </a:solidFill>
                          <a:latin typeface="Carlito"/>
                          <a:cs typeface="Carlito"/>
                        </a:rPr>
                        <a:t>0</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203835">
                        <a:lnSpc>
                          <a:spcPct val="100000"/>
                        </a:lnSpc>
                        <a:spcBef>
                          <a:spcPts val="240"/>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202565">
                        <a:lnSpc>
                          <a:spcPct val="100000"/>
                        </a:lnSpc>
                        <a:spcBef>
                          <a:spcPts val="240"/>
                        </a:spcBef>
                      </a:pPr>
                      <a:r>
                        <a:rPr sz="1800" b="1" baseline="0" dirty="0">
                          <a:solidFill>
                            <a:schemeClr val="tx1"/>
                          </a:solidFill>
                          <a:latin typeface="Carlito"/>
                          <a:cs typeface="Carlito"/>
                        </a:rPr>
                        <a:t>R</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70839">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279">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279">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70839">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279">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279">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graphicFrame>
        <p:nvGraphicFramePr>
          <p:cNvPr id="10" name="object 10"/>
          <p:cNvGraphicFramePr>
            <a:graphicFrameLocks noGrp="1"/>
          </p:cNvGraphicFramePr>
          <p:nvPr/>
        </p:nvGraphicFramePr>
        <p:xfrm>
          <a:off x="6248400" y="1295400"/>
          <a:ext cx="1828799" cy="1112518"/>
        </p:xfrm>
        <a:graphic>
          <a:graphicData uri="http://schemas.openxmlformats.org/drawingml/2006/table">
            <a:tbl>
              <a:tblPr firstRow="1" bandRow="1">
                <a:tableStyleId>{2D5ABB26-0587-4C30-8999-92F81FD0307C}</a:tableStyleId>
              </a:tblPr>
              <a:tblGrid>
                <a:gridCol w="660593"/>
                <a:gridCol w="584103"/>
                <a:gridCol w="584103"/>
              </a:tblGrid>
              <a:tr h="370840">
                <a:tc>
                  <a:txBody>
                    <a:bodyPr/>
                    <a:lstStyle/>
                    <a:p>
                      <a:pPr algn="ctr">
                        <a:lnSpc>
                          <a:spcPct val="100000"/>
                        </a:lnSpc>
                        <a:spcBef>
                          <a:spcPts val="240"/>
                        </a:spcBef>
                      </a:pPr>
                      <a:r>
                        <a:rPr sz="1800" b="1" baseline="0" dirty="0">
                          <a:solidFill>
                            <a:schemeClr val="tx1"/>
                          </a:solidFill>
                          <a:latin typeface="Carlito"/>
                          <a:cs typeface="Carlito"/>
                        </a:rPr>
                        <a:t>1</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204470">
                        <a:lnSpc>
                          <a:spcPct val="100000"/>
                        </a:lnSpc>
                        <a:spcBef>
                          <a:spcPts val="240"/>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905" algn="ctr">
                        <a:lnSpc>
                          <a:spcPct val="100000"/>
                        </a:lnSpc>
                        <a:spcBef>
                          <a:spcPts val="240"/>
                        </a:spcBef>
                      </a:pPr>
                      <a:r>
                        <a:rPr sz="1800" b="1" baseline="0" dirty="0">
                          <a:solidFill>
                            <a:schemeClr val="tx1"/>
                          </a:solidFill>
                          <a:latin typeface="Carlito"/>
                          <a:cs typeface="Carlito"/>
                        </a:rPr>
                        <a:t>R</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70839">
                <a:tc>
                  <a:txBody>
                    <a:bodyPr/>
                    <a:lstStyle/>
                    <a:p>
                      <a:pPr algn="ctr">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915">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70839">
                <a:tc>
                  <a:txBody>
                    <a:bodyPr/>
                    <a:lstStyle/>
                    <a:p>
                      <a:pPr algn="ctr">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915">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graphicFrame>
        <p:nvGraphicFramePr>
          <p:cNvPr id="11" name="object 11"/>
          <p:cNvGraphicFramePr>
            <a:graphicFrameLocks noGrp="1"/>
          </p:cNvGraphicFramePr>
          <p:nvPr/>
        </p:nvGraphicFramePr>
        <p:xfrm>
          <a:off x="3200400" y="2895600"/>
          <a:ext cx="1905000" cy="1112518"/>
        </p:xfrm>
        <a:graphic>
          <a:graphicData uri="http://schemas.openxmlformats.org/drawingml/2006/table">
            <a:tbl>
              <a:tblPr firstRow="1" bandRow="1">
                <a:tableStyleId>{2D5ABB26-0587-4C30-8999-92F81FD0307C}</a:tableStyleId>
              </a:tblPr>
              <a:tblGrid>
                <a:gridCol w="635000"/>
                <a:gridCol w="635000"/>
                <a:gridCol w="635000"/>
              </a:tblGrid>
              <a:tr h="370839">
                <a:tc>
                  <a:txBody>
                    <a:bodyPr/>
                    <a:lstStyle/>
                    <a:p>
                      <a:pPr marL="208279">
                        <a:lnSpc>
                          <a:spcPct val="100000"/>
                        </a:lnSpc>
                        <a:spcBef>
                          <a:spcPts val="245"/>
                        </a:spcBef>
                      </a:pPr>
                      <a:r>
                        <a:rPr sz="1800" b="1" baseline="0" dirty="0">
                          <a:solidFill>
                            <a:schemeClr val="tx1"/>
                          </a:solidFill>
                          <a:latin typeface="Carlito"/>
                          <a:cs typeface="Carlito"/>
                        </a:rPr>
                        <a:t>0</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202565">
                        <a:lnSpc>
                          <a:spcPct val="100000"/>
                        </a:lnSpc>
                        <a:spcBef>
                          <a:spcPts val="245"/>
                        </a:spcBef>
                      </a:pPr>
                      <a:r>
                        <a:rPr sz="1800" b="1" baseline="0" dirty="0">
                          <a:solidFill>
                            <a:schemeClr val="tx1"/>
                          </a:solidFill>
                          <a:latin typeface="Carlito"/>
                          <a:cs typeface="Carlito"/>
                        </a:rPr>
                        <a:t>R</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70840">
                <a:tc>
                  <a:txBody>
                    <a:bodyPr/>
                    <a:lstStyle/>
                    <a:p>
                      <a:pPr marL="208279">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279">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70839">
                <a:tc>
                  <a:txBody>
                    <a:bodyPr/>
                    <a:lstStyle/>
                    <a:p>
                      <a:pPr marL="208279">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279">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graphicFrame>
        <p:nvGraphicFramePr>
          <p:cNvPr id="12" name="object 12"/>
          <p:cNvGraphicFramePr>
            <a:graphicFrameLocks noGrp="1"/>
          </p:cNvGraphicFramePr>
          <p:nvPr/>
        </p:nvGraphicFramePr>
        <p:xfrm>
          <a:off x="6324600" y="2895600"/>
          <a:ext cx="1752600" cy="1112518"/>
        </p:xfrm>
        <a:graphic>
          <a:graphicData uri="http://schemas.openxmlformats.org/drawingml/2006/table">
            <a:tbl>
              <a:tblPr firstRow="1" bandRow="1">
                <a:tableStyleId>{2D5ABB26-0587-4C30-8999-92F81FD0307C}</a:tableStyleId>
              </a:tblPr>
              <a:tblGrid>
                <a:gridCol w="584200"/>
                <a:gridCol w="584200"/>
                <a:gridCol w="584200"/>
              </a:tblGrid>
              <a:tr h="370839">
                <a:tc>
                  <a:txBody>
                    <a:bodyPr/>
                    <a:lstStyle/>
                    <a:p>
                      <a:pPr marL="208915">
                        <a:lnSpc>
                          <a:spcPct val="100000"/>
                        </a:lnSpc>
                        <a:spcBef>
                          <a:spcPts val="245"/>
                        </a:spcBef>
                      </a:pPr>
                      <a:r>
                        <a:rPr sz="1800" b="1" baseline="0" dirty="0">
                          <a:solidFill>
                            <a:schemeClr val="tx1"/>
                          </a:solidFill>
                          <a:latin typeface="Carlito"/>
                          <a:cs typeface="Carlito"/>
                        </a:rPr>
                        <a:t>1</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203200">
                        <a:lnSpc>
                          <a:spcPct val="100000"/>
                        </a:lnSpc>
                        <a:spcBef>
                          <a:spcPts val="245"/>
                        </a:spcBef>
                      </a:pPr>
                      <a:r>
                        <a:rPr sz="1800" b="1" baseline="0" dirty="0">
                          <a:solidFill>
                            <a:schemeClr val="tx1"/>
                          </a:solidFill>
                          <a:latin typeface="Carlito"/>
                          <a:cs typeface="Carlito"/>
                        </a:rPr>
                        <a:t>R</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70840">
                <a:tc>
                  <a:txBody>
                    <a:bodyPr/>
                    <a:lstStyle/>
                    <a:p>
                      <a:pPr marL="208915">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915">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70839">
                <a:tc>
                  <a:txBody>
                    <a:bodyPr/>
                    <a:lstStyle/>
                    <a:p>
                      <a:pPr marL="208915">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915">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graphicFrame>
        <p:nvGraphicFramePr>
          <p:cNvPr id="13" name="object 13"/>
          <p:cNvGraphicFramePr>
            <a:graphicFrameLocks noGrp="1"/>
          </p:cNvGraphicFramePr>
          <p:nvPr/>
        </p:nvGraphicFramePr>
        <p:xfrm>
          <a:off x="3200401" y="4747133"/>
          <a:ext cx="1898649" cy="1112468"/>
        </p:xfrm>
        <a:graphic>
          <a:graphicData uri="http://schemas.openxmlformats.org/drawingml/2006/table">
            <a:tbl>
              <a:tblPr firstRow="1" bandRow="1">
                <a:tableStyleId>{2D5ABB26-0587-4C30-8999-92F81FD0307C}</a:tableStyleId>
              </a:tblPr>
              <a:tblGrid>
                <a:gridCol w="632883"/>
                <a:gridCol w="632883"/>
                <a:gridCol w="632883"/>
              </a:tblGrid>
              <a:tr h="370840">
                <a:tc>
                  <a:txBody>
                    <a:bodyPr/>
                    <a:lstStyle/>
                    <a:p>
                      <a:pPr marL="203835">
                        <a:lnSpc>
                          <a:spcPct val="100000"/>
                        </a:lnSpc>
                        <a:spcBef>
                          <a:spcPts val="245"/>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202565">
                        <a:lnSpc>
                          <a:spcPct val="100000"/>
                        </a:lnSpc>
                        <a:spcBef>
                          <a:spcPts val="245"/>
                        </a:spcBef>
                      </a:pPr>
                      <a:r>
                        <a:rPr sz="1800" b="1" baseline="0" dirty="0">
                          <a:solidFill>
                            <a:schemeClr val="tx1"/>
                          </a:solidFill>
                          <a:latin typeface="Carlito"/>
                          <a:cs typeface="Carlito"/>
                        </a:rPr>
                        <a:t>R</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70839">
                <a:tc>
                  <a:txBody>
                    <a:bodyPr/>
                    <a:lstStyle/>
                    <a:p>
                      <a:pPr marL="208279">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279">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70789">
                <a:tc>
                  <a:txBody>
                    <a:bodyPr/>
                    <a:lstStyle/>
                    <a:p>
                      <a:pPr marL="208279">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279">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graphicFrame>
        <p:nvGraphicFramePr>
          <p:cNvPr id="14" name="object 14"/>
          <p:cNvGraphicFramePr>
            <a:graphicFrameLocks noGrp="1"/>
          </p:cNvGraphicFramePr>
          <p:nvPr/>
        </p:nvGraphicFramePr>
        <p:xfrm>
          <a:off x="6324600" y="4724400"/>
          <a:ext cx="1752600" cy="1112468"/>
        </p:xfrm>
        <a:graphic>
          <a:graphicData uri="http://schemas.openxmlformats.org/drawingml/2006/table">
            <a:tbl>
              <a:tblPr firstRow="1" bandRow="1">
                <a:tableStyleId>{2D5ABB26-0587-4C30-8999-92F81FD0307C}</a:tableStyleId>
              </a:tblPr>
              <a:tblGrid>
                <a:gridCol w="584200"/>
                <a:gridCol w="584200"/>
                <a:gridCol w="584200"/>
              </a:tblGrid>
              <a:tr h="370840">
                <a:tc>
                  <a:txBody>
                    <a:bodyPr/>
                    <a:lstStyle/>
                    <a:p>
                      <a:pPr marL="204470">
                        <a:lnSpc>
                          <a:spcPct val="100000"/>
                        </a:lnSpc>
                        <a:spcBef>
                          <a:spcPts val="245"/>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203200">
                        <a:lnSpc>
                          <a:spcPct val="100000"/>
                        </a:lnSpc>
                        <a:spcBef>
                          <a:spcPts val="245"/>
                        </a:spcBef>
                      </a:pPr>
                      <a:r>
                        <a:rPr sz="1800" b="1" baseline="0" dirty="0">
                          <a:solidFill>
                            <a:schemeClr val="tx1"/>
                          </a:solidFill>
                          <a:latin typeface="Carlito"/>
                          <a:cs typeface="Carlito"/>
                        </a:rPr>
                        <a:t>R</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70839">
                <a:tc>
                  <a:txBody>
                    <a:bodyPr/>
                    <a:lstStyle/>
                    <a:p>
                      <a:pPr marL="208915">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915">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70789">
                <a:tc>
                  <a:txBody>
                    <a:bodyPr/>
                    <a:lstStyle/>
                    <a:p>
                      <a:pPr marL="208915">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915">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
        <p:nvSpPr>
          <p:cNvPr id="16" name="Title 15"/>
          <p:cNvSpPr>
            <a:spLocks noGrp="1"/>
          </p:cNvSpPr>
          <p:nvPr>
            <p:ph type="title"/>
          </p:nvPr>
        </p:nvSpPr>
        <p:spPr>
          <a:xfrm>
            <a:off x="457200" y="304800"/>
            <a:ext cx="8229600" cy="4572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Properties of Boolean Algebra</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
            <a:ext cx="8763000" cy="53668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04775" rIns="0" bIns="0" rtlCol="0">
            <a:spAutoFit/>
          </a:bodyPr>
          <a:lstStyle/>
          <a:p>
            <a:pPr marL="1073785">
              <a:lnSpc>
                <a:spcPct val="100000"/>
              </a:lnSpc>
              <a:spcBef>
                <a:spcPts val="825"/>
              </a:spcBef>
            </a:pPr>
            <a:r>
              <a:rPr lang="en-US" sz="2800" spc="-5" dirty="0" smtClean="0"/>
              <a:t>Laws of Boolean Algebra</a:t>
            </a:r>
            <a:endParaRPr sz="2800" spc="-5" smtClean="0"/>
          </a:p>
        </p:txBody>
      </p:sp>
      <p:sp>
        <p:nvSpPr>
          <p:cNvPr id="3" name="object 3"/>
          <p:cNvSpPr txBox="1"/>
          <p:nvPr/>
        </p:nvSpPr>
        <p:spPr>
          <a:xfrm>
            <a:off x="231140" y="708406"/>
            <a:ext cx="306070" cy="330835"/>
          </a:xfrm>
          <a:prstGeom prst="rect">
            <a:avLst/>
          </a:prstGeom>
        </p:spPr>
        <p:txBody>
          <a:bodyPr vert="horz" wrap="square" lIns="0" tIns="13335" rIns="0" bIns="0" rtlCol="0">
            <a:spAutoFit/>
          </a:bodyPr>
          <a:lstStyle/>
          <a:p>
            <a:pPr marL="12700">
              <a:lnSpc>
                <a:spcPct val="100000"/>
              </a:lnSpc>
              <a:spcBef>
                <a:spcPts val="105"/>
              </a:spcBef>
            </a:pPr>
            <a:r>
              <a:rPr sz="2000" spc="-5" dirty="0">
                <a:latin typeface="Arial"/>
                <a:cs typeface="Arial"/>
              </a:rPr>
              <a:t>III.</a:t>
            </a:r>
            <a:endParaRPr sz="2000">
              <a:latin typeface="Arial"/>
              <a:cs typeface="Arial"/>
            </a:endParaRPr>
          </a:p>
        </p:txBody>
      </p:sp>
      <p:sp>
        <p:nvSpPr>
          <p:cNvPr id="4" name="object 4"/>
          <p:cNvSpPr txBox="1"/>
          <p:nvPr/>
        </p:nvSpPr>
        <p:spPr>
          <a:xfrm>
            <a:off x="231140" y="2171522"/>
            <a:ext cx="3194050" cy="331470"/>
          </a:xfrm>
          <a:prstGeom prst="rect">
            <a:avLst/>
          </a:prstGeom>
        </p:spPr>
        <p:txBody>
          <a:bodyPr vert="horz" wrap="square" lIns="0" tIns="13335" rIns="0" bIns="0" rtlCol="0">
            <a:spAutoFit/>
          </a:bodyPr>
          <a:lstStyle/>
          <a:p>
            <a:pPr marL="12700">
              <a:lnSpc>
                <a:spcPct val="100000"/>
              </a:lnSpc>
              <a:spcBef>
                <a:spcPts val="105"/>
              </a:spcBef>
              <a:tabLst>
                <a:tab pos="527685" algn="l"/>
              </a:tabLst>
            </a:pPr>
            <a:r>
              <a:rPr sz="2000" spc="-5" dirty="0">
                <a:latin typeface="Arial"/>
                <a:cs typeface="Arial"/>
              </a:rPr>
              <a:t>IV.	Complementarity </a:t>
            </a:r>
            <a:r>
              <a:rPr sz="2000" dirty="0">
                <a:latin typeface="Arial"/>
                <a:cs typeface="Arial"/>
              </a:rPr>
              <a:t>Law</a:t>
            </a:r>
            <a:r>
              <a:rPr sz="2000" spc="-90" dirty="0">
                <a:latin typeface="Arial"/>
                <a:cs typeface="Arial"/>
              </a:rPr>
              <a:t> </a:t>
            </a:r>
            <a:r>
              <a:rPr sz="2000" spc="-110" dirty="0">
                <a:latin typeface="Arial"/>
                <a:cs typeface="Arial"/>
              </a:rPr>
              <a:t>–</a:t>
            </a:r>
            <a:endParaRPr sz="2000">
              <a:latin typeface="Arial"/>
              <a:cs typeface="Arial"/>
            </a:endParaRPr>
          </a:p>
        </p:txBody>
      </p:sp>
      <p:sp>
        <p:nvSpPr>
          <p:cNvPr id="5" name="object 5"/>
          <p:cNvSpPr txBox="1"/>
          <p:nvPr/>
        </p:nvSpPr>
        <p:spPr>
          <a:xfrm>
            <a:off x="3749166" y="2171522"/>
            <a:ext cx="1517650" cy="331470"/>
          </a:xfrm>
          <a:prstGeom prst="rect">
            <a:avLst/>
          </a:prstGeom>
        </p:spPr>
        <p:txBody>
          <a:bodyPr vert="horz" wrap="square" lIns="0" tIns="13335" rIns="0" bIns="0" rtlCol="0">
            <a:spAutoFit/>
          </a:bodyPr>
          <a:lstStyle/>
          <a:p>
            <a:pPr marL="12700">
              <a:lnSpc>
                <a:spcPct val="100000"/>
              </a:lnSpc>
              <a:spcBef>
                <a:spcPts val="105"/>
              </a:spcBef>
            </a:pPr>
            <a:r>
              <a:rPr sz="2000" dirty="0">
                <a:latin typeface="Arial"/>
                <a:cs typeface="Arial"/>
              </a:rPr>
              <a:t>(a) X + </a:t>
            </a:r>
            <a:r>
              <a:rPr sz="2000" spc="-5" dirty="0">
                <a:latin typeface="Arial"/>
                <a:cs typeface="Arial"/>
              </a:rPr>
              <a:t>X’ </a:t>
            </a:r>
            <a:r>
              <a:rPr sz="2000" dirty="0">
                <a:latin typeface="Arial"/>
                <a:cs typeface="Arial"/>
              </a:rPr>
              <a:t>=</a:t>
            </a:r>
            <a:r>
              <a:rPr sz="2000" spc="-130" dirty="0">
                <a:latin typeface="Arial"/>
                <a:cs typeface="Arial"/>
              </a:rPr>
              <a:t> </a:t>
            </a:r>
            <a:r>
              <a:rPr sz="2000" dirty="0">
                <a:latin typeface="Arial"/>
                <a:cs typeface="Arial"/>
              </a:rPr>
              <a:t>1</a:t>
            </a:r>
            <a:endParaRPr sz="2000">
              <a:latin typeface="Arial"/>
              <a:cs typeface="Arial"/>
            </a:endParaRPr>
          </a:p>
        </p:txBody>
      </p:sp>
      <p:sp>
        <p:nvSpPr>
          <p:cNvPr id="6" name="object 6"/>
          <p:cNvSpPr txBox="1"/>
          <p:nvPr/>
        </p:nvSpPr>
        <p:spPr>
          <a:xfrm>
            <a:off x="6633209" y="2171522"/>
            <a:ext cx="1440180" cy="331470"/>
          </a:xfrm>
          <a:prstGeom prst="rect">
            <a:avLst/>
          </a:prstGeom>
        </p:spPr>
        <p:txBody>
          <a:bodyPr vert="horz" wrap="square" lIns="0" tIns="13335" rIns="0" bIns="0" rtlCol="0">
            <a:spAutoFit/>
          </a:bodyPr>
          <a:lstStyle/>
          <a:p>
            <a:pPr marL="12700">
              <a:lnSpc>
                <a:spcPct val="100000"/>
              </a:lnSpc>
              <a:spcBef>
                <a:spcPts val="105"/>
              </a:spcBef>
            </a:pPr>
            <a:r>
              <a:rPr sz="2000" dirty="0">
                <a:latin typeface="Arial"/>
                <a:cs typeface="Arial"/>
              </a:rPr>
              <a:t>(b) X . </a:t>
            </a:r>
            <a:r>
              <a:rPr sz="2000" spc="-5" dirty="0">
                <a:latin typeface="Arial"/>
                <a:cs typeface="Arial"/>
              </a:rPr>
              <a:t>X’ </a:t>
            </a:r>
            <a:r>
              <a:rPr sz="2000" dirty="0">
                <a:latin typeface="Arial"/>
                <a:cs typeface="Arial"/>
              </a:rPr>
              <a:t>=</a:t>
            </a:r>
            <a:r>
              <a:rPr sz="2000" spc="-130" dirty="0">
                <a:latin typeface="Arial"/>
                <a:cs typeface="Arial"/>
              </a:rPr>
              <a:t> </a:t>
            </a:r>
            <a:r>
              <a:rPr sz="2000" dirty="0">
                <a:latin typeface="Arial"/>
                <a:cs typeface="Arial"/>
              </a:rPr>
              <a:t>0</a:t>
            </a:r>
            <a:endParaRPr sz="2000">
              <a:latin typeface="Arial"/>
              <a:cs typeface="Arial"/>
            </a:endParaRPr>
          </a:p>
        </p:txBody>
      </p:sp>
      <p:sp>
        <p:nvSpPr>
          <p:cNvPr id="7" name="object 7"/>
          <p:cNvSpPr txBox="1"/>
          <p:nvPr/>
        </p:nvSpPr>
        <p:spPr>
          <a:xfrm>
            <a:off x="231140" y="3818001"/>
            <a:ext cx="2770505" cy="330835"/>
          </a:xfrm>
          <a:prstGeom prst="rect">
            <a:avLst/>
          </a:prstGeom>
        </p:spPr>
        <p:txBody>
          <a:bodyPr vert="horz" wrap="square" lIns="0" tIns="12700" rIns="0" bIns="0" rtlCol="0">
            <a:spAutoFit/>
          </a:bodyPr>
          <a:lstStyle/>
          <a:p>
            <a:pPr marL="12700">
              <a:lnSpc>
                <a:spcPct val="100000"/>
              </a:lnSpc>
              <a:spcBef>
                <a:spcPts val="100"/>
              </a:spcBef>
              <a:tabLst>
                <a:tab pos="527685" algn="l"/>
              </a:tabLst>
            </a:pPr>
            <a:r>
              <a:rPr sz="2000" spc="-5" dirty="0">
                <a:latin typeface="Arial"/>
                <a:cs typeface="Arial"/>
              </a:rPr>
              <a:t>V.	Commutative </a:t>
            </a:r>
            <a:r>
              <a:rPr sz="2000" dirty="0">
                <a:latin typeface="Arial"/>
                <a:cs typeface="Arial"/>
              </a:rPr>
              <a:t>Law</a:t>
            </a:r>
            <a:r>
              <a:rPr sz="2000" spc="-70" dirty="0">
                <a:latin typeface="Arial"/>
                <a:cs typeface="Arial"/>
              </a:rPr>
              <a:t> </a:t>
            </a:r>
            <a:r>
              <a:rPr sz="2000" spc="-114" dirty="0">
                <a:latin typeface="Arial"/>
                <a:cs typeface="Arial"/>
              </a:rPr>
              <a:t>–</a:t>
            </a:r>
            <a:endParaRPr sz="2000">
              <a:latin typeface="Arial"/>
              <a:cs typeface="Arial"/>
            </a:endParaRPr>
          </a:p>
        </p:txBody>
      </p:sp>
      <p:sp>
        <p:nvSpPr>
          <p:cNvPr id="8" name="object 8"/>
          <p:cNvSpPr txBox="1"/>
          <p:nvPr/>
        </p:nvSpPr>
        <p:spPr>
          <a:xfrm>
            <a:off x="929436" y="4183760"/>
            <a:ext cx="1946910"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(a) X + Y = Y +</a:t>
            </a:r>
            <a:r>
              <a:rPr sz="2000" spc="-170" dirty="0">
                <a:latin typeface="Arial"/>
                <a:cs typeface="Arial"/>
              </a:rPr>
              <a:t> </a:t>
            </a:r>
            <a:r>
              <a:rPr sz="2000" dirty="0">
                <a:latin typeface="Arial"/>
                <a:cs typeface="Arial"/>
              </a:rPr>
              <a:t>X</a:t>
            </a:r>
            <a:endParaRPr sz="2000">
              <a:latin typeface="Arial"/>
              <a:cs typeface="Arial"/>
            </a:endParaRPr>
          </a:p>
        </p:txBody>
      </p:sp>
      <p:sp>
        <p:nvSpPr>
          <p:cNvPr id="9" name="object 9"/>
          <p:cNvSpPr txBox="1"/>
          <p:nvPr/>
        </p:nvSpPr>
        <p:spPr>
          <a:xfrm>
            <a:off x="5562600" y="4114800"/>
            <a:ext cx="2133600" cy="320601"/>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(b) X . Y </a:t>
            </a:r>
            <a:r>
              <a:rPr sz="2000">
                <a:latin typeface="Arial"/>
                <a:cs typeface="Arial"/>
              </a:rPr>
              <a:t>= </a:t>
            </a:r>
            <a:r>
              <a:rPr lang="en-US" sz="2000" dirty="0" smtClean="0">
                <a:latin typeface="Arial"/>
                <a:cs typeface="Arial"/>
              </a:rPr>
              <a:t>Y . X</a:t>
            </a:r>
            <a:r>
              <a:rPr sz="2000" smtClean="0">
                <a:latin typeface="Arial"/>
                <a:cs typeface="Arial"/>
              </a:rPr>
              <a:t> </a:t>
            </a:r>
            <a:r>
              <a:rPr sz="2000" spc="-165" smtClean="0">
                <a:latin typeface="Arial"/>
                <a:cs typeface="Arial"/>
              </a:rPr>
              <a:t> </a:t>
            </a:r>
            <a:endParaRPr sz="2000">
              <a:latin typeface="Arial"/>
              <a:cs typeface="Arial"/>
            </a:endParaRPr>
          </a:p>
        </p:txBody>
      </p:sp>
      <p:graphicFrame>
        <p:nvGraphicFramePr>
          <p:cNvPr id="10" name="object 10"/>
          <p:cNvGraphicFramePr>
            <a:graphicFrameLocks noGrp="1"/>
          </p:cNvGraphicFramePr>
          <p:nvPr/>
        </p:nvGraphicFramePr>
        <p:xfrm>
          <a:off x="4184650" y="755650"/>
          <a:ext cx="1828800" cy="1112518"/>
        </p:xfrm>
        <a:graphic>
          <a:graphicData uri="http://schemas.openxmlformats.org/drawingml/2006/table">
            <a:tbl>
              <a:tblPr firstRow="1" bandRow="1">
                <a:tableStyleId>{2D5ABB26-0587-4C30-8999-92F81FD0307C}</a:tableStyleId>
              </a:tblPr>
              <a:tblGrid>
                <a:gridCol w="609600"/>
                <a:gridCol w="609600"/>
                <a:gridCol w="609600"/>
              </a:tblGrid>
              <a:tr h="370839">
                <a:tc>
                  <a:txBody>
                    <a:bodyPr/>
                    <a:lstStyle/>
                    <a:p>
                      <a:pPr marL="241935">
                        <a:lnSpc>
                          <a:spcPct val="100000"/>
                        </a:lnSpc>
                        <a:spcBef>
                          <a:spcPts val="240"/>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213360">
                        <a:lnSpc>
                          <a:spcPct val="100000"/>
                        </a:lnSpc>
                        <a:spcBef>
                          <a:spcPts val="240"/>
                        </a:spcBef>
                      </a:pPr>
                      <a:r>
                        <a:rPr sz="1800" b="1" spc="-10" baseline="0" dirty="0">
                          <a:solidFill>
                            <a:schemeClr val="tx1"/>
                          </a:solidFill>
                          <a:latin typeface="Carlito"/>
                          <a:cs typeface="Carlito"/>
                        </a:rPr>
                        <a:t>X’</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b="1" spc="-5" baseline="0" dirty="0">
                          <a:solidFill>
                            <a:schemeClr val="tx1"/>
                          </a:solidFill>
                          <a:latin typeface="Carlito"/>
                          <a:cs typeface="Carlito"/>
                        </a:rPr>
                        <a:t>(X’)’</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70839">
                <a:tc>
                  <a:txBody>
                    <a:bodyPr/>
                    <a:lstStyle/>
                    <a:p>
                      <a:pPr marL="246379">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46379">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70840">
                <a:tc>
                  <a:txBody>
                    <a:bodyPr/>
                    <a:lstStyle/>
                    <a:p>
                      <a:pPr marL="246379">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46379">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graphicFrame>
        <p:nvGraphicFramePr>
          <p:cNvPr id="11" name="object 11"/>
          <p:cNvGraphicFramePr>
            <a:graphicFrameLocks noGrp="1"/>
          </p:cNvGraphicFramePr>
          <p:nvPr/>
        </p:nvGraphicFramePr>
        <p:xfrm>
          <a:off x="3581400" y="2514600"/>
          <a:ext cx="1600200" cy="1112518"/>
        </p:xfrm>
        <a:graphic>
          <a:graphicData uri="http://schemas.openxmlformats.org/drawingml/2006/table">
            <a:tbl>
              <a:tblPr firstRow="1" bandRow="1">
                <a:tableStyleId>{2D5ABB26-0587-4C30-8999-92F81FD0307C}</a:tableStyleId>
              </a:tblPr>
              <a:tblGrid>
                <a:gridCol w="533400"/>
                <a:gridCol w="533400"/>
                <a:gridCol w="533400"/>
              </a:tblGrid>
              <a:tr h="370839">
                <a:tc>
                  <a:txBody>
                    <a:bodyPr/>
                    <a:lstStyle/>
                    <a:p>
                      <a:pPr algn="ctr">
                        <a:lnSpc>
                          <a:spcPct val="100000"/>
                        </a:lnSpc>
                        <a:spcBef>
                          <a:spcPts val="245"/>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spc="-10"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202565">
                        <a:lnSpc>
                          <a:spcPct val="100000"/>
                        </a:lnSpc>
                        <a:spcBef>
                          <a:spcPts val="245"/>
                        </a:spcBef>
                      </a:pPr>
                      <a:r>
                        <a:rPr sz="1800" b="1" baseline="0" dirty="0">
                          <a:solidFill>
                            <a:schemeClr val="tx1"/>
                          </a:solidFill>
                          <a:latin typeface="Carlito"/>
                          <a:cs typeface="Carlito"/>
                        </a:rPr>
                        <a:t>R</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70839">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279">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70840">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279">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graphicFrame>
        <p:nvGraphicFramePr>
          <p:cNvPr id="12" name="object 12"/>
          <p:cNvGraphicFramePr>
            <a:graphicFrameLocks noGrp="1"/>
          </p:cNvGraphicFramePr>
          <p:nvPr/>
        </p:nvGraphicFramePr>
        <p:xfrm>
          <a:off x="6546850" y="2508250"/>
          <a:ext cx="1600200" cy="1112518"/>
        </p:xfrm>
        <a:graphic>
          <a:graphicData uri="http://schemas.openxmlformats.org/drawingml/2006/table">
            <a:tbl>
              <a:tblPr firstRow="1" bandRow="1">
                <a:tableStyleId>{2D5ABB26-0587-4C30-8999-92F81FD0307C}</a:tableStyleId>
              </a:tblPr>
              <a:tblGrid>
                <a:gridCol w="533400"/>
                <a:gridCol w="533400"/>
                <a:gridCol w="533400"/>
              </a:tblGrid>
              <a:tr h="370839">
                <a:tc>
                  <a:txBody>
                    <a:bodyPr/>
                    <a:lstStyle/>
                    <a:p>
                      <a:pPr marL="204470">
                        <a:lnSpc>
                          <a:spcPct val="100000"/>
                        </a:lnSpc>
                        <a:spcBef>
                          <a:spcPts val="245"/>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spc="-10"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203200">
                        <a:lnSpc>
                          <a:spcPct val="100000"/>
                        </a:lnSpc>
                        <a:spcBef>
                          <a:spcPts val="245"/>
                        </a:spcBef>
                      </a:pPr>
                      <a:r>
                        <a:rPr sz="1800" b="1" baseline="0" dirty="0">
                          <a:solidFill>
                            <a:schemeClr val="tx1"/>
                          </a:solidFill>
                          <a:latin typeface="Carlito"/>
                          <a:cs typeface="Carlito"/>
                        </a:rPr>
                        <a:t>R</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70839">
                <a:tc>
                  <a:txBody>
                    <a:bodyPr/>
                    <a:lstStyle/>
                    <a:p>
                      <a:pPr marL="208915">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915">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70840">
                <a:tc>
                  <a:txBody>
                    <a:bodyPr/>
                    <a:lstStyle/>
                    <a:p>
                      <a:pPr marL="208915">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08915">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graphicFrame>
        <p:nvGraphicFramePr>
          <p:cNvPr id="13" name="object 13"/>
          <p:cNvGraphicFramePr>
            <a:graphicFrameLocks noGrp="1"/>
          </p:cNvGraphicFramePr>
          <p:nvPr/>
        </p:nvGraphicFramePr>
        <p:xfrm>
          <a:off x="527050" y="4489450"/>
          <a:ext cx="3276600" cy="1828797"/>
        </p:xfrm>
        <a:graphic>
          <a:graphicData uri="http://schemas.openxmlformats.org/drawingml/2006/table">
            <a:tbl>
              <a:tblPr firstRow="1" bandRow="1">
                <a:tableStyleId>{2D5ABB26-0587-4C30-8999-92F81FD0307C}</a:tableStyleId>
              </a:tblPr>
              <a:tblGrid>
                <a:gridCol w="819150"/>
                <a:gridCol w="819150"/>
                <a:gridCol w="819150"/>
                <a:gridCol w="819150"/>
              </a:tblGrid>
              <a:tr h="365760">
                <a:tc>
                  <a:txBody>
                    <a:bodyPr/>
                    <a:lstStyle/>
                    <a:p>
                      <a:pPr marL="346710">
                        <a:lnSpc>
                          <a:spcPct val="100000"/>
                        </a:lnSpc>
                        <a:spcBef>
                          <a:spcPts val="245"/>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baseline="0" dirty="0">
                          <a:solidFill>
                            <a:schemeClr val="tx1"/>
                          </a:solidFill>
                          <a:latin typeface="Carlito"/>
                          <a:cs typeface="Carlito"/>
                        </a:rPr>
                        <a:t>Y</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baseline="0" dirty="0">
                          <a:solidFill>
                            <a:schemeClr val="tx1"/>
                          </a:solidFill>
                          <a:latin typeface="Carlito"/>
                          <a:cs typeface="Carlito"/>
                        </a:rPr>
                        <a:t>X +</a:t>
                      </a:r>
                      <a:r>
                        <a:rPr sz="1800" b="1" spc="-40" baseline="0" dirty="0">
                          <a:solidFill>
                            <a:schemeClr val="tx1"/>
                          </a:solidFill>
                          <a:latin typeface="Carlito"/>
                          <a:cs typeface="Carlito"/>
                        </a:rPr>
                        <a:t> </a:t>
                      </a:r>
                      <a:r>
                        <a:rPr sz="1800" b="1" baseline="0" dirty="0">
                          <a:solidFill>
                            <a:schemeClr val="tx1"/>
                          </a:solidFill>
                          <a:latin typeface="Carlito"/>
                          <a:cs typeface="Carlito"/>
                        </a:rPr>
                        <a:t>Y</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baseline="0" dirty="0">
                          <a:solidFill>
                            <a:schemeClr val="tx1"/>
                          </a:solidFill>
                          <a:latin typeface="Carlito"/>
                          <a:cs typeface="Carlito"/>
                        </a:rPr>
                        <a:t>Y +</a:t>
                      </a:r>
                      <a:r>
                        <a:rPr sz="1800" b="1" spc="-25" baseline="0" dirty="0">
                          <a:solidFill>
                            <a:schemeClr val="tx1"/>
                          </a:solidFill>
                          <a:latin typeface="Carlito"/>
                          <a:cs typeface="Carlito"/>
                        </a:rPr>
                        <a:t> </a:t>
                      </a: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65759">
                <a:tc>
                  <a:txBody>
                    <a:bodyPr/>
                    <a:lstStyle/>
                    <a:p>
                      <a:pPr marL="351155">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65760">
                <a:tc>
                  <a:txBody>
                    <a:bodyPr/>
                    <a:lstStyle/>
                    <a:p>
                      <a:pPr marL="351155">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365759">
                <a:tc>
                  <a:txBody>
                    <a:bodyPr/>
                    <a:lstStyle/>
                    <a:p>
                      <a:pPr marL="351155">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365759">
                <a:tc>
                  <a:txBody>
                    <a:bodyPr/>
                    <a:lstStyle/>
                    <a:p>
                      <a:pPr marL="351155">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graphicFrame>
        <p:nvGraphicFramePr>
          <p:cNvPr id="14" name="object 14"/>
          <p:cNvGraphicFramePr>
            <a:graphicFrameLocks noGrp="1"/>
          </p:cNvGraphicFramePr>
          <p:nvPr/>
        </p:nvGraphicFramePr>
        <p:xfrm>
          <a:off x="4946650" y="4489450"/>
          <a:ext cx="3276600" cy="1828797"/>
        </p:xfrm>
        <a:graphic>
          <a:graphicData uri="http://schemas.openxmlformats.org/drawingml/2006/table">
            <a:tbl>
              <a:tblPr firstRow="1" bandRow="1">
                <a:tableStyleId>{2D5ABB26-0587-4C30-8999-92F81FD0307C}</a:tableStyleId>
              </a:tblPr>
              <a:tblGrid>
                <a:gridCol w="819150"/>
                <a:gridCol w="819150"/>
                <a:gridCol w="819150"/>
                <a:gridCol w="819150"/>
              </a:tblGrid>
              <a:tr h="365760">
                <a:tc>
                  <a:txBody>
                    <a:bodyPr/>
                    <a:lstStyle/>
                    <a:p>
                      <a:pPr marL="347345">
                        <a:lnSpc>
                          <a:spcPct val="100000"/>
                        </a:lnSpc>
                        <a:spcBef>
                          <a:spcPts val="245"/>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b="1" baseline="0" dirty="0">
                          <a:solidFill>
                            <a:schemeClr val="tx1"/>
                          </a:solidFill>
                          <a:latin typeface="Carlito"/>
                          <a:cs typeface="Carlito"/>
                        </a:rPr>
                        <a:t>Y</a:t>
                      </a:r>
                      <a:endParaRPr sz="1800" baseline="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635" algn="ctr">
                        <a:lnSpc>
                          <a:spcPct val="100000"/>
                        </a:lnSpc>
                        <a:spcBef>
                          <a:spcPts val="185"/>
                        </a:spcBef>
                      </a:pPr>
                      <a:r>
                        <a:rPr sz="1800" b="1" baseline="0" dirty="0">
                          <a:solidFill>
                            <a:schemeClr val="tx1"/>
                          </a:solidFill>
                          <a:latin typeface="Carlito"/>
                          <a:cs typeface="Carlito"/>
                        </a:rPr>
                        <a:t>X </a:t>
                      </a:r>
                      <a:r>
                        <a:rPr sz="1800" b="1" spc="15" baseline="0" dirty="0">
                          <a:solidFill>
                            <a:schemeClr val="tx1"/>
                          </a:solidFill>
                          <a:latin typeface="Mukti Narrow"/>
                          <a:cs typeface="Mukti Narrow"/>
                        </a:rPr>
                        <a:t>.</a:t>
                      </a:r>
                      <a:r>
                        <a:rPr sz="1800" b="1" spc="-125" baseline="0" dirty="0">
                          <a:solidFill>
                            <a:schemeClr val="tx1"/>
                          </a:solidFill>
                          <a:latin typeface="Mukti Narrow"/>
                          <a:cs typeface="Mukti Narrow"/>
                        </a:rPr>
                        <a:t> </a:t>
                      </a:r>
                      <a:r>
                        <a:rPr sz="1800" b="1" baseline="0" dirty="0">
                          <a:solidFill>
                            <a:schemeClr val="tx1"/>
                          </a:solidFill>
                          <a:latin typeface="Carlito"/>
                          <a:cs typeface="Carlito"/>
                        </a:rPr>
                        <a:t>Y</a:t>
                      </a:r>
                      <a:endParaRPr sz="1800" baseline="0">
                        <a:solidFill>
                          <a:schemeClr val="tx1"/>
                        </a:solidFill>
                        <a:latin typeface="Carlito"/>
                        <a:cs typeface="Carlito"/>
                      </a:endParaRPr>
                    </a:p>
                  </a:txBody>
                  <a:tcPr marL="0" marR="0" marT="2349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2540" algn="ctr">
                        <a:lnSpc>
                          <a:spcPct val="100000"/>
                        </a:lnSpc>
                        <a:spcBef>
                          <a:spcPts val="185"/>
                        </a:spcBef>
                      </a:pPr>
                      <a:r>
                        <a:rPr sz="1800" b="1" baseline="0" dirty="0">
                          <a:solidFill>
                            <a:schemeClr val="tx1"/>
                          </a:solidFill>
                          <a:latin typeface="Carlito"/>
                          <a:cs typeface="Carlito"/>
                        </a:rPr>
                        <a:t>Y </a:t>
                      </a:r>
                      <a:r>
                        <a:rPr sz="1800" b="1" spc="15" baseline="0" dirty="0">
                          <a:solidFill>
                            <a:schemeClr val="tx1"/>
                          </a:solidFill>
                          <a:latin typeface="Mukti Narrow"/>
                          <a:cs typeface="Mukti Narrow"/>
                        </a:rPr>
                        <a:t>.</a:t>
                      </a:r>
                      <a:r>
                        <a:rPr sz="1800" b="1" spc="-120" baseline="0" dirty="0">
                          <a:solidFill>
                            <a:schemeClr val="tx1"/>
                          </a:solidFill>
                          <a:latin typeface="Mukti Narrow"/>
                          <a:cs typeface="Mukti Narrow"/>
                        </a:rPr>
                        <a:t> </a:t>
                      </a: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2349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65759">
                <a:tc>
                  <a:txBody>
                    <a:bodyPr/>
                    <a:lstStyle/>
                    <a:p>
                      <a:pPr marL="351790">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65760">
                <a:tc>
                  <a:txBody>
                    <a:bodyPr/>
                    <a:lstStyle/>
                    <a:p>
                      <a:pPr marL="351790">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365759">
                <a:tc>
                  <a:txBody>
                    <a:bodyPr/>
                    <a:lstStyle/>
                    <a:p>
                      <a:pPr marL="351790">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365759">
                <a:tc>
                  <a:txBody>
                    <a:bodyPr/>
                    <a:lstStyle/>
                    <a:p>
                      <a:pPr marL="351790">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
        <p:nvSpPr>
          <p:cNvPr id="16" name="Rectangle 15"/>
          <p:cNvSpPr/>
          <p:nvPr/>
        </p:nvSpPr>
        <p:spPr>
          <a:xfrm>
            <a:off x="609600" y="685800"/>
            <a:ext cx="2820196" cy="400110"/>
          </a:xfrm>
          <a:prstGeom prst="rect">
            <a:avLst/>
          </a:prstGeom>
        </p:spPr>
        <p:txBody>
          <a:bodyPr wrap="none">
            <a:spAutoFit/>
          </a:bodyPr>
          <a:lstStyle/>
          <a:p>
            <a:r>
              <a:rPr lang="en-IN" sz="2000" dirty="0" smtClean="0"/>
              <a:t>Involution</a:t>
            </a:r>
            <a:r>
              <a:rPr lang="en-IN" sz="2000" spc="-25" dirty="0" smtClean="0"/>
              <a:t> </a:t>
            </a:r>
            <a:r>
              <a:rPr lang="en-IN" sz="2000" spc="-114" dirty="0" smtClean="0"/>
              <a:t>–	</a:t>
            </a:r>
            <a:r>
              <a:rPr lang="en-IN" sz="2000" dirty="0" smtClean="0"/>
              <a:t>(X’)’ =</a:t>
            </a:r>
            <a:r>
              <a:rPr lang="en-IN" sz="2000" spc="-35" dirty="0" smtClean="0"/>
              <a:t> </a:t>
            </a:r>
            <a:r>
              <a:rPr lang="en-IN" sz="2000" dirty="0" smtClean="0"/>
              <a:t>X</a:t>
            </a:r>
            <a:endParaRPr lang="en-IN"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152400"/>
            <a:ext cx="8534400" cy="53661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04701" rIns="0" bIns="0" rtlCol="0">
            <a:spAutoFit/>
          </a:bodyPr>
          <a:lstStyle/>
          <a:p>
            <a:pPr marL="1073785" algn="l">
              <a:lnSpc>
                <a:spcPct val="100000"/>
              </a:lnSpc>
              <a:spcBef>
                <a:spcPts val="95"/>
              </a:spcBef>
            </a:pPr>
            <a:r>
              <a:rPr lang="en-IN" sz="2800" dirty="0" smtClean="0">
                <a:latin typeface="Arial"/>
                <a:cs typeface="Arial"/>
              </a:rPr>
              <a:t>              Associative Law</a:t>
            </a:r>
            <a:endParaRPr sz="2800" spc="-5" dirty="0"/>
          </a:p>
        </p:txBody>
      </p:sp>
      <p:sp>
        <p:nvSpPr>
          <p:cNvPr id="3" name="object 3"/>
          <p:cNvSpPr txBox="1"/>
          <p:nvPr/>
        </p:nvSpPr>
        <p:spPr>
          <a:xfrm>
            <a:off x="231140" y="648055"/>
            <a:ext cx="5339080" cy="756920"/>
          </a:xfrm>
          <a:prstGeom prst="rect">
            <a:avLst/>
          </a:prstGeom>
        </p:spPr>
        <p:txBody>
          <a:bodyPr vert="horz" wrap="square" lIns="0" tIns="73660" rIns="0" bIns="0" rtlCol="0">
            <a:spAutoFit/>
          </a:bodyPr>
          <a:lstStyle/>
          <a:p>
            <a:pPr marL="12700">
              <a:lnSpc>
                <a:spcPct val="100000"/>
              </a:lnSpc>
              <a:spcBef>
                <a:spcPts val="580"/>
              </a:spcBef>
              <a:tabLst>
                <a:tab pos="527685" algn="l"/>
              </a:tabLst>
            </a:pPr>
            <a:endParaRPr sz="2000">
              <a:latin typeface="Arial"/>
              <a:cs typeface="Arial"/>
            </a:endParaRPr>
          </a:p>
          <a:p>
            <a:pPr marL="2667635">
              <a:lnSpc>
                <a:spcPct val="100000"/>
              </a:lnSpc>
              <a:spcBef>
                <a:spcPts val="480"/>
              </a:spcBef>
              <a:tabLst>
                <a:tab pos="3117215" algn="l"/>
              </a:tabLst>
            </a:pPr>
            <a:r>
              <a:rPr sz="2000" b="1" smtClean="0">
                <a:latin typeface="Arial"/>
                <a:cs typeface="Arial"/>
              </a:rPr>
              <a:t>X</a:t>
            </a:r>
            <a:r>
              <a:rPr sz="2000" b="1" dirty="0">
                <a:latin typeface="Arial"/>
                <a:cs typeface="Arial"/>
              </a:rPr>
              <a:t>+(Y+Z) =</a:t>
            </a:r>
            <a:r>
              <a:rPr sz="2000" b="1" spc="-110" dirty="0">
                <a:latin typeface="Arial"/>
                <a:cs typeface="Arial"/>
              </a:rPr>
              <a:t> </a:t>
            </a:r>
            <a:r>
              <a:rPr sz="2000" b="1" dirty="0">
                <a:latin typeface="Arial"/>
                <a:cs typeface="Arial"/>
              </a:rPr>
              <a:t>(X+Y)+Z</a:t>
            </a:r>
            <a:endParaRPr sz="2000" b="1">
              <a:latin typeface="Arial"/>
              <a:cs typeface="Arial"/>
            </a:endParaRPr>
          </a:p>
        </p:txBody>
      </p:sp>
      <p:graphicFrame>
        <p:nvGraphicFramePr>
          <p:cNvPr id="4" name="object 4"/>
          <p:cNvGraphicFramePr>
            <a:graphicFrameLocks noGrp="1"/>
          </p:cNvGraphicFramePr>
          <p:nvPr/>
        </p:nvGraphicFramePr>
        <p:xfrm>
          <a:off x="603250" y="1593850"/>
          <a:ext cx="8001631" cy="4419596"/>
        </p:xfrm>
        <a:graphic>
          <a:graphicData uri="http://schemas.openxmlformats.org/drawingml/2006/table">
            <a:tbl>
              <a:tblPr firstRow="1" bandRow="1">
                <a:tableStyleId>{2D5ABB26-0587-4C30-8999-92F81FD0307C}</a:tableStyleId>
              </a:tblPr>
              <a:tblGrid>
                <a:gridCol w="554355"/>
                <a:gridCol w="871219"/>
                <a:gridCol w="871219"/>
                <a:gridCol w="1346834"/>
                <a:gridCol w="1109345"/>
                <a:gridCol w="1505585"/>
                <a:gridCol w="1743074"/>
              </a:tblGrid>
              <a:tr h="491109">
                <a:tc>
                  <a:txBody>
                    <a:bodyPr/>
                    <a:lstStyle/>
                    <a:p>
                      <a:pPr algn="ctr">
                        <a:lnSpc>
                          <a:spcPct val="100000"/>
                        </a:lnSpc>
                        <a:spcBef>
                          <a:spcPts val="240"/>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b="1" baseline="0" dirty="0">
                          <a:solidFill>
                            <a:schemeClr val="tx1"/>
                          </a:solidFill>
                          <a:latin typeface="Carlito"/>
                          <a:cs typeface="Carlito"/>
                        </a:rPr>
                        <a:t>Y</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b="1" baseline="0" dirty="0">
                          <a:solidFill>
                            <a:schemeClr val="tx1"/>
                          </a:solidFill>
                          <a:latin typeface="Carlito"/>
                          <a:cs typeface="Carlito"/>
                        </a:rPr>
                        <a:t>Z</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635" algn="ctr">
                        <a:lnSpc>
                          <a:spcPct val="100000"/>
                        </a:lnSpc>
                        <a:spcBef>
                          <a:spcPts val="240"/>
                        </a:spcBef>
                      </a:pPr>
                      <a:r>
                        <a:rPr sz="1800" b="1" baseline="0" dirty="0">
                          <a:solidFill>
                            <a:schemeClr val="tx1"/>
                          </a:solidFill>
                          <a:latin typeface="Carlito"/>
                          <a:cs typeface="Carlito"/>
                        </a:rPr>
                        <a:t>Y +</a:t>
                      </a:r>
                      <a:r>
                        <a:rPr sz="1800" b="1" spc="-5" baseline="0" dirty="0">
                          <a:solidFill>
                            <a:schemeClr val="tx1"/>
                          </a:solidFill>
                          <a:latin typeface="Carlito"/>
                          <a:cs typeface="Carlito"/>
                        </a:rPr>
                        <a:t> </a:t>
                      </a:r>
                      <a:r>
                        <a:rPr sz="1800" b="1" baseline="0" dirty="0">
                          <a:solidFill>
                            <a:schemeClr val="tx1"/>
                          </a:solidFill>
                          <a:latin typeface="Carlito"/>
                          <a:cs typeface="Carlito"/>
                        </a:rPr>
                        <a:t>Z</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270" algn="ctr">
                        <a:lnSpc>
                          <a:spcPct val="100000"/>
                        </a:lnSpc>
                        <a:spcBef>
                          <a:spcPts val="240"/>
                        </a:spcBef>
                      </a:pPr>
                      <a:r>
                        <a:rPr sz="1800" b="1" baseline="0" dirty="0">
                          <a:solidFill>
                            <a:schemeClr val="tx1"/>
                          </a:solidFill>
                          <a:latin typeface="Carlito"/>
                          <a:cs typeface="Carlito"/>
                        </a:rPr>
                        <a:t>X +</a:t>
                      </a:r>
                      <a:r>
                        <a:rPr sz="1800" b="1" spc="-30" baseline="0" dirty="0">
                          <a:solidFill>
                            <a:schemeClr val="tx1"/>
                          </a:solidFill>
                          <a:latin typeface="Carlito"/>
                          <a:cs typeface="Carlito"/>
                        </a:rPr>
                        <a:t> </a:t>
                      </a:r>
                      <a:r>
                        <a:rPr sz="1800" b="1" baseline="0" dirty="0">
                          <a:solidFill>
                            <a:schemeClr val="tx1"/>
                          </a:solidFill>
                          <a:latin typeface="Carlito"/>
                          <a:cs typeface="Carlito"/>
                        </a:rPr>
                        <a:t>Y</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270" algn="ctr">
                        <a:lnSpc>
                          <a:spcPct val="100000"/>
                        </a:lnSpc>
                        <a:spcBef>
                          <a:spcPts val="240"/>
                        </a:spcBef>
                      </a:pPr>
                      <a:r>
                        <a:rPr sz="1800" b="1" baseline="0" dirty="0">
                          <a:solidFill>
                            <a:schemeClr val="tx1"/>
                          </a:solidFill>
                          <a:latin typeface="Carlito"/>
                          <a:cs typeface="Carlito"/>
                        </a:rPr>
                        <a:t>X+ (Y +</a:t>
                      </a:r>
                      <a:r>
                        <a:rPr sz="1800" b="1" spc="-25" baseline="0" dirty="0">
                          <a:solidFill>
                            <a:schemeClr val="tx1"/>
                          </a:solidFill>
                          <a:latin typeface="Carlito"/>
                          <a:cs typeface="Carlito"/>
                        </a:rPr>
                        <a:t> </a:t>
                      </a:r>
                      <a:r>
                        <a:rPr sz="1800" b="1" baseline="0" dirty="0">
                          <a:solidFill>
                            <a:schemeClr val="tx1"/>
                          </a:solidFill>
                          <a:latin typeface="Carlito"/>
                          <a:cs typeface="Carlito"/>
                        </a:rPr>
                        <a:t>Z)</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b="1" baseline="0" dirty="0">
                          <a:solidFill>
                            <a:schemeClr val="tx1"/>
                          </a:solidFill>
                          <a:latin typeface="Carlito"/>
                          <a:cs typeface="Carlito"/>
                        </a:rPr>
                        <a:t>(X + Y) +</a:t>
                      </a:r>
                      <a:r>
                        <a:rPr sz="1800" b="1" spc="-15" baseline="0" dirty="0">
                          <a:solidFill>
                            <a:schemeClr val="tx1"/>
                          </a:solidFill>
                          <a:latin typeface="Carlito"/>
                          <a:cs typeface="Carlito"/>
                        </a:rPr>
                        <a:t> </a:t>
                      </a:r>
                      <a:r>
                        <a:rPr sz="1800" b="1" baseline="0" dirty="0">
                          <a:solidFill>
                            <a:schemeClr val="tx1"/>
                          </a:solidFill>
                          <a:latin typeface="Carlito"/>
                          <a:cs typeface="Carlito"/>
                        </a:rPr>
                        <a:t>Z</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490981">
                <a:tc>
                  <a:txBody>
                    <a:bodyPr/>
                    <a:lstStyle/>
                    <a:p>
                      <a:pPr marL="635"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540"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491109">
                <a:tc>
                  <a:txBody>
                    <a:bodyPr/>
                    <a:lstStyle/>
                    <a:p>
                      <a:pPr marL="635"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540"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91109">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54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90981">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54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91108">
                <a:tc>
                  <a:txBody>
                    <a:bodyPr/>
                    <a:lstStyle/>
                    <a:p>
                      <a:pPr marL="63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540"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91108">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54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90982">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54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91109">
                <a:tc>
                  <a:txBody>
                    <a:bodyPr/>
                    <a:lstStyle/>
                    <a:p>
                      <a:pPr marL="63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540"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152400"/>
            <a:ext cx="8839200" cy="53661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04701" rIns="0" bIns="0" rtlCol="0">
            <a:spAutoFit/>
          </a:bodyPr>
          <a:lstStyle/>
          <a:p>
            <a:pPr marL="1073785" algn="l">
              <a:spcBef>
                <a:spcPts val="95"/>
              </a:spcBef>
            </a:pPr>
            <a:r>
              <a:rPr lang="en-IN" sz="2800" b="1" dirty="0" smtClean="0">
                <a:cs typeface="Arial"/>
              </a:rPr>
              <a:t>                          Associative Law</a:t>
            </a:r>
            <a:endParaRPr sz="2800" b="1" spc="-5" dirty="0"/>
          </a:p>
        </p:txBody>
      </p:sp>
      <p:sp>
        <p:nvSpPr>
          <p:cNvPr id="3" name="object 3"/>
          <p:cNvSpPr txBox="1"/>
          <p:nvPr/>
        </p:nvSpPr>
        <p:spPr>
          <a:xfrm>
            <a:off x="1371600" y="990600"/>
            <a:ext cx="5653405" cy="382156"/>
          </a:xfrm>
          <a:prstGeom prst="rect">
            <a:avLst/>
          </a:prstGeom>
        </p:spPr>
        <p:txBody>
          <a:bodyPr vert="horz" wrap="square" lIns="0" tIns="73660" rIns="0" bIns="0" rtlCol="0">
            <a:spAutoFit/>
          </a:bodyPr>
          <a:lstStyle/>
          <a:p>
            <a:pPr marL="12700">
              <a:lnSpc>
                <a:spcPct val="100000"/>
              </a:lnSpc>
              <a:spcBef>
                <a:spcPts val="580"/>
              </a:spcBef>
              <a:tabLst>
                <a:tab pos="527685" algn="l"/>
              </a:tabLst>
            </a:pPr>
            <a:r>
              <a:rPr sz="2000">
                <a:latin typeface="Arial"/>
                <a:cs typeface="Arial"/>
              </a:rPr>
              <a:t>	</a:t>
            </a:r>
            <a:r>
              <a:rPr lang="en-US" sz="2000" b="1" dirty="0" smtClean="0">
                <a:latin typeface="Arial"/>
                <a:cs typeface="Arial"/>
              </a:rPr>
              <a:t>                      </a:t>
            </a:r>
            <a:r>
              <a:rPr sz="2000" b="1" smtClean="0">
                <a:latin typeface="Arial"/>
                <a:cs typeface="Arial"/>
              </a:rPr>
              <a:t>X </a:t>
            </a:r>
            <a:r>
              <a:rPr sz="2000" b="1" dirty="0">
                <a:latin typeface="Arial"/>
                <a:cs typeface="Arial"/>
              </a:rPr>
              <a:t>. (Y . </a:t>
            </a:r>
            <a:r>
              <a:rPr sz="2000" b="1" spc="-5" dirty="0">
                <a:latin typeface="Arial"/>
                <a:cs typeface="Arial"/>
              </a:rPr>
              <a:t>Z) </a:t>
            </a:r>
            <a:r>
              <a:rPr sz="2000" b="1" dirty="0">
                <a:latin typeface="Arial"/>
                <a:cs typeface="Arial"/>
              </a:rPr>
              <a:t>= (X</a:t>
            </a:r>
            <a:r>
              <a:rPr sz="2000" b="1" spc="-75" dirty="0">
                <a:latin typeface="Arial"/>
                <a:cs typeface="Arial"/>
              </a:rPr>
              <a:t> </a:t>
            </a:r>
            <a:r>
              <a:rPr sz="2000" b="1" dirty="0">
                <a:latin typeface="Arial"/>
                <a:cs typeface="Arial"/>
              </a:rPr>
              <a:t>.</a:t>
            </a:r>
            <a:r>
              <a:rPr sz="2000" b="1" spc="-5" dirty="0">
                <a:latin typeface="Arial"/>
                <a:cs typeface="Arial"/>
              </a:rPr>
              <a:t> </a:t>
            </a:r>
            <a:r>
              <a:rPr sz="2000" b="1" spc="-5">
                <a:latin typeface="Arial"/>
                <a:cs typeface="Arial"/>
              </a:rPr>
              <a:t>Y</a:t>
            </a:r>
            <a:r>
              <a:rPr sz="2000" b="1" spc="-5" smtClean="0">
                <a:latin typeface="Arial"/>
                <a:cs typeface="Arial"/>
              </a:rPr>
              <a:t>)</a:t>
            </a:r>
            <a:r>
              <a:rPr sz="2000" b="1" smtClean="0">
                <a:latin typeface="Arial"/>
                <a:cs typeface="Arial"/>
              </a:rPr>
              <a:t>.</a:t>
            </a:r>
            <a:r>
              <a:rPr sz="2000" b="1" spc="-90" smtClean="0">
                <a:latin typeface="Arial"/>
                <a:cs typeface="Arial"/>
              </a:rPr>
              <a:t> </a:t>
            </a:r>
            <a:r>
              <a:rPr sz="2000" b="1" dirty="0">
                <a:latin typeface="Arial"/>
                <a:cs typeface="Arial"/>
              </a:rPr>
              <a:t>Z</a:t>
            </a:r>
            <a:endParaRPr sz="2000" b="1">
              <a:latin typeface="Arial"/>
              <a:cs typeface="Arial"/>
            </a:endParaRPr>
          </a:p>
        </p:txBody>
      </p:sp>
      <p:graphicFrame>
        <p:nvGraphicFramePr>
          <p:cNvPr id="4" name="object 4"/>
          <p:cNvGraphicFramePr>
            <a:graphicFrameLocks noGrp="1"/>
          </p:cNvGraphicFramePr>
          <p:nvPr/>
        </p:nvGraphicFramePr>
        <p:xfrm>
          <a:off x="603250" y="1593850"/>
          <a:ext cx="8228327" cy="4648195"/>
        </p:xfrm>
        <a:graphic>
          <a:graphicData uri="http://schemas.openxmlformats.org/drawingml/2006/table">
            <a:tbl>
              <a:tblPr firstRow="1" bandRow="1">
                <a:tableStyleId>{2D5ABB26-0587-4C30-8999-92F81FD0307C}</a:tableStyleId>
              </a:tblPr>
              <a:tblGrid>
                <a:gridCol w="570230"/>
                <a:gridCol w="895984"/>
                <a:gridCol w="895985"/>
                <a:gridCol w="1384935"/>
                <a:gridCol w="1140460"/>
                <a:gridCol w="1548129"/>
                <a:gridCol w="1792604"/>
              </a:tblGrid>
              <a:tr h="516509">
                <a:tc>
                  <a:txBody>
                    <a:bodyPr/>
                    <a:lstStyle/>
                    <a:p>
                      <a:pPr algn="ctr">
                        <a:lnSpc>
                          <a:spcPct val="100000"/>
                        </a:lnSpc>
                        <a:spcBef>
                          <a:spcPts val="240"/>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635" algn="ctr">
                        <a:lnSpc>
                          <a:spcPct val="100000"/>
                        </a:lnSpc>
                        <a:spcBef>
                          <a:spcPts val="240"/>
                        </a:spcBef>
                      </a:pPr>
                      <a:r>
                        <a:rPr sz="1800" b="1" baseline="0" dirty="0">
                          <a:solidFill>
                            <a:schemeClr val="tx1"/>
                          </a:solidFill>
                          <a:latin typeface="Carlito"/>
                          <a:cs typeface="Carlito"/>
                        </a:rPr>
                        <a:t>Y</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635" algn="ctr">
                        <a:lnSpc>
                          <a:spcPct val="100000"/>
                        </a:lnSpc>
                        <a:spcBef>
                          <a:spcPts val="240"/>
                        </a:spcBef>
                      </a:pPr>
                      <a:r>
                        <a:rPr sz="1800" b="1" baseline="0" dirty="0">
                          <a:solidFill>
                            <a:schemeClr val="tx1"/>
                          </a:solidFill>
                          <a:latin typeface="Carlito"/>
                          <a:cs typeface="Carlito"/>
                        </a:rPr>
                        <a:t>Z</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b="1" baseline="0" dirty="0">
                          <a:solidFill>
                            <a:schemeClr val="tx1"/>
                          </a:solidFill>
                          <a:latin typeface="Carlito"/>
                          <a:cs typeface="Carlito"/>
                        </a:rPr>
                        <a:t>Y .</a:t>
                      </a:r>
                      <a:r>
                        <a:rPr sz="1800" b="1" spc="-25" baseline="0" dirty="0">
                          <a:solidFill>
                            <a:schemeClr val="tx1"/>
                          </a:solidFill>
                          <a:latin typeface="Carlito"/>
                          <a:cs typeface="Carlito"/>
                        </a:rPr>
                        <a:t> </a:t>
                      </a:r>
                      <a:r>
                        <a:rPr sz="1800" b="1" baseline="0" dirty="0">
                          <a:solidFill>
                            <a:schemeClr val="tx1"/>
                          </a:solidFill>
                          <a:latin typeface="Carlito"/>
                          <a:cs typeface="Carlito"/>
                        </a:rPr>
                        <a:t>Z</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b="1" baseline="0" dirty="0">
                          <a:solidFill>
                            <a:schemeClr val="tx1"/>
                          </a:solidFill>
                          <a:latin typeface="Carlito"/>
                          <a:cs typeface="Carlito"/>
                        </a:rPr>
                        <a:t>X .</a:t>
                      </a:r>
                      <a:r>
                        <a:rPr sz="1800" b="1" spc="-30" baseline="0" dirty="0">
                          <a:solidFill>
                            <a:schemeClr val="tx1"/>
                          </a:solidFill>
                          <a:latin typeface="Carlito"/>
                          <a:cs typeface="Carlito"/>
                        </a:rPr>
                        <a:t> </a:t>
                      </a:r>
                      <a:r>
                        <a:rPr sz="1800" b="1" baseline="0" dirty="0">
                          <a:solidFill>
                            <a:schemeClr val="tx1"/>
                          </a:solidFill>
                          <a:latin typeface="Carlito"/>
                          <a:cs typeface="Carlito"/>
                        </a:rPr>
                        <a:t>Y</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b="1" baseline="0" dirty="0">
                          <a:solidFill>
                            <a:schemeClr val="tx1"/>
                          </a:solidFill>
                          <a:latin typeface="Carlito"/>
                          <a:cs typeface="Carlito"/>
                        </a:rPr>
                        <a:t>X . (Y .</a:t>
                      </a:r>
                      <a:r>
                        <a:rPr sz="1800" b="1" spc="-45" baseline="0" dirty="0">
                          <a:solidFill>
                            <a:schemeClr val="tx1"/>
                          </a:solidFill>
                          <a:latin typeface="Carlito"/>
                          <a:cs typeface="Carlito"/>
                        </a:rPr>
                        <a:t> </a:t>
                      </a:r>
                      <a:r>
                        <a:rPr sz="1800" b="1" baseline="0" dirty="0">
                          <a:solidFill>
                            <a:schemeClr val="tx1"/>
                          </a:solidFill>
                          <a:latin typeface="Carlito"/>
                          <a:cs typeface="Carlito"/>
                        </a:rPr>
                        <a:t>Z)</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270" algn="ctr">
                        <a:lnSpc>
                          <a:spcPct val="100000"/>
                        </a:lnSpc>
                        <a:spcBef>
                          <a:spcPts val="240"/>
                        </a:spcBef>
                      </a:pPr>
                      <a:r>
                        <a:rPr sz="1800" b="1" baseline="0" dirty="0">
                          <a:solidFill>
                            <a:schemeClr val="tx1"/>
                          </a:solidFill>
                          <a:latin typeface="Carlito"/>
                          <a:cs typeface="Carlito"/>
                        </a:rPr>
                        <a:t>(X . Y) .</a:t>
                      </a:r>
                      <a:r>
                        <a:rPr sz="1800" b="1" spc="-30" baseline="0" dirty="0">
                          <a:solidFill>
                            <a:schemeClr val="tx1"/>
                          </a:solidFill>
                          <a:latin typeface="Carlito"/>
                          <a:cs typeface="Carlito"/>
                        </a:rPr>
                        <a:t> </a:t>
                      </a:r>
                      <a:r>
                        <a:rPr sz="1800" b="1" baseline="0" dirty="0">
                          <a:solidFill>
                            <a:schemeClr val="tx1"/>
                          </a:solidFill>
                          <a:latin typeface="Carlito"/>
                          <a:cs typeface="Carlito"/>
                        </a:rPr>
                        <a:t>Z</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516381">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516509">
                <a:tc>
                  <a:txBody>
                    <a:bodyPr/>
                    <a:lstStyle/>
                    <a:p>
                      <a:pPr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alpha val="99000"/>
                      </a:schemeClr>
                    </a:solidFill>
                  </a:tcPr>
                </a:tc>
                <a:tc>
                  <a:txBody>
                    <a:bodyPr/>
                    <a:lstStyle/>
                    <a:p>
                      <a:pPr marL="635"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16508">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16382">
                <a:tc>
                  <a:txBody>
                    <a:bodyPr/>
                    <a:lstStyle/>
                    <a:p>
                      <a:pPr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16508">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16508">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16420">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16470">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228600"/>
            <a:ext cx="7924800" cy="47505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04701" rIns="0" bIns="0" rtlCol="0">
            <a:spAutoFit/>
          </a:bodyPr>
          <a:lstStyle/>
          <a:p>
            <a:pPr marL="1073785" algn="l">
              <a:spcBef>
                <a:spcPts val="95"/>
              </a:spcBef>
            </a:pPr>
            <a:r>
              <a:rPr lang="en-IN" sz="2400" dirty="0" smtClean="0">
                <a:latin typeface="Arial"/>
                <a:cs typeface="Arial"/>
              </a:rPr>
              <a:t>		    Distributive Law</a:t>
            </a:r>
            <a:endParaRPr sz="2400" spc="-5" dirty="0"/>
          </a:p>
        </p:txBody>
      </p:sp>
      <p:sp>
        <p:nvSpPr>
          <p:cNvPr id="3" name="object 3"/>
          <p:cNvSpPr txBox="1"/>
          <p:nvPr/>
        </p:nvSpPr>
        <p:spPr>
          <a:xfrm>
            <a:off x="152400" y="1066800"/>
            <a:ext cx="8077200" cy="382156"/>
          </a:xfrm>
          <a:prstGeom prst="rect">
            <a:avLst/>
          </a:prstGeom>
        </p:spPr>
        <p:txBody>
          <a:bodyPr vert="horz" wrap="square" lIns="0" tIns="73660" rIns="0" bIns="0" rtlCol="0">
            <a:spAutoFit/>
          </a:bodyPr>
          <a:lstStyle/>
          <a:p>
            <a:pPr marL="3117215" lvl="1" indent="-450215">
              <a:lnSpc>
                <a:spcPct val="100000"/>
              </a:lnSpc>
              <a:spcBef>
                <a:spcPts val="480"/>
              </a:spcBef>
              <a:tabLst>
                <a:tab pos="3117215" algn="l"/>
                <a:tab pos="3117850" algn="l"/>
              </a:tabLst>
            </a:pPr>
            <a:r>
              <a:rPr lang="en-US" sz="2000" b="1" dirty="0" smtClean="0">
                <a:latin typeface="Arial"/>
                <a:cs typeface="Arial"/>
              </a:rPr>
              <a:t>    </a:t>
            </a:r>
            <a:r>
              <a:rPr sz="2000" b="1" smtClean="0">
                <a:latin typeface="Arial"/>
                <a:cs typeface="Arial"/>
              </a:rPr>
              <a:t>X </a:t>
            </a:r>
            <a:r>
              <a:rPr sz="2000" b="1" dirty="0">
                <a:latin typeface="Arial"/>
                <a:cs typeface="Arial"/>
              </a:rPr>
              <a:t>. (Y + </a:t>
            </a:r>
            <a:r>
              <a:rPr sz="2000" b="1" spc="-5" dirty="0">
                <a:latin typeface="Arial"/>
                <a:cs typeface="Arial"/>
              </a:rPr>
              <a:t>Z) </a:t>
            </a:r>
            <a:r>
              <a:rPr sz="2000" b="1" dirty="0">
                <a:latin typeface="Arial"/>
                <a:cs typeface="Arial"/>
              </a:rPr>
              <a:t>= </a:t>
            </a:r>
            <a:r>
              <a:rPr sz="2000" b="1" spc="-5" dirty="0">
                <a:latin typeface="Arial"/>
                <a:cs typeface="Arial"/>
              </a:rPr>
              <a:t>X.Y </a:t>
            </a:r>
            <a:r>
              <a:rPr sz="2000" b="1" dirty="0">
                <a:latin typeface="Arial"/>
                <a:cs typeface="Arial"/>
              </a:rPr>
              <a:t>+</a:t>
            </a:r>
            <a:r>
              <a:rPr sz="2000" b="1" spc="-145" dirty="0">
                <a:latin typeface="Arial"/>
                <a:cs typeface="Arial"/>
              </a:rPr>
              <a:t> </a:t>
            </a:r>
            <a:r>
              <a:rPr sz="2000" b="1" spc="-5" dirty="0">
                <a:latin typeface="Arial"/>
                <a:cs typeface="Arial"/>
              </a:rPr>
              <a:t>X.Z</a:t>
            </a:r>
            <a:endParaRPr sz="2000" b="1">
              <a:latin typeface="Arial"/>
              <a:cs typeface="Arial"/>
            </a:endParaRPr>
          </a:p>
        </p:txBody>
      </p:sp>
      <p:graphicFrame>
        <p:nvGraphicFramePr>
          <p:cNvPr id="4" name="object 4"/>
          <p:cNvGraphicFramePr>
            <a:graphicFrameLocks noGrp="1"/>
          </p:cNvGraphicFramePr>
          <p:nvPr/>
        </p:nvGraphicFramePr>
        <p:xfrm>
          <a:off x="533400" y="1752600"/>
          <a:ext cx="7847963" cy="4114800"/>
        </p:xfrm>
        <a:graphic>
          <a:graphicData uri="http://schemas.openxmlformats.org/drawingml/2006/table">
            <a:tbl>
              <a:tblPr firstRow="1" bandRow="1">
                <a:tableStyleId>{2D5ABB26-0587-4C30-8999-92F81FD0307C}</a:tableStyleId>
              </a:tblPr>
              <a:tblGrid>
                <a:gridCol w="654050"/>
                <a:gridCol w="726440"/>
                <a:gridCol w="726440"/>
                <a:gridCol w="1017269"/>
                <a:gridCol w="857885"/>
                <a:gridCol w="937260"/>
                <a:gridCol w="1405889"/>
                <a:gridCol w="1522730"/>
              </a:tblGrid>
              <a:tr h="457200">
                <a:tc>
                  <a:txBody>
                    <a:bodyPr/>
                    <a:lstStyle/>
                    <a:p>
                      <a:pPr algn="ctr">
                        <a:lnSpc>
                          <a:spcPct val="100000"/>
                        </a:lnSpc>
                        <a:spcBef>
                          <a:spcPts val="229"/>
                        </a:spcBef>
                      </a:pPr>
                      <a:r>
                        <a:rPr sz="2000" b="1" baseline="0" dirty="0">
                          <a:solidFill>
                            <a:schemeClr val="tx1"/>
                          </a:solidFill>
                          <a:latin typeface="Carlito"/>
                          <a:cs typeface="Carlito"/>
                        </a:rPr>
                        <a:t>X</a:t>
                      </a:r>
                      <a:endParaRPr sz="2000" baseline="0">
                        <a:solidFill>
                          <a:schemeClr val="tx1"/>
                        </a:solidFill>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29"/>
                        </a:spcBef>
                      </a:pPr>
                      <a:r>
                        <a:rPr sz="2000" b="1" baseline="0" dirty="0">
                          <a:solidFill>
                            <a:schemeClr val="tx1"/>
                          </a:solidFill>
                          <a:latin typeface="Carlito"/>
                          <a:cs typeface="Carlito"/>
                        </a:rPr>
                        <a:t>Y</a:t>
                      </a:r>
                      <a:endParaRPr sz="2000" baseline="0">
                        <a:solidFill>
                          <a:schemeClr val="tx1"/>
                        </a:solidFill>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29"/>
                        </a:spcBef>
                      </a:pPr>
                      <a:r>
                        <a:rPr sz="2000" b="1" baseline="0" dirty="0">
                          <a:solidFill>
                            <a:schemeClr val="tx1"/>
                          </a:solidFill>
                          <a:latin typeface="Carlito"/>
                          <a:cs typeface="Carlito"/>
                        </a:rPr>
                        <a:t>Z</a:t>
                      </a:r>
                      <a:endParaRPr sz="2000" baseline="0">
                        <a:solidFill>
                          <a:schemeClr val="tx1"/>
                        </a:solidFill>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29"/>
                        </a:spcBef>
                      </a:pPr>
                      <a:r>
                        <a:rPr sz="2000" b="1" baseline="0" dirty="0">
                          <a:solidFill>
                            <a:schemeClr val="tx1"/>
                          </a:solidFill>
                          <a:latin typeface="Carlito"/>
                          <a:cs typeface="Carlito"/>
                        </a:rPr>
                        <a:t>Y+Z</a:t>
                      </a:r>
                      <a:endParaRPr sz="2000" baseline="0">
                        <a:solidFill>
                          <a:schemeClr val="tx1"/>
                        </a:solidFill>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270" algn="ctr">
                        <a:lnSpc>
                          <a:spcPct val="100000"/>
                        </a:lnSpc>
                        <a:spcBef>
                          <a:spcPts val="229"/>
                        </a:spcBef>
                      </a:pPr>
                      <a:r>
                        <a:rPr sz="2000" b="1" spc="-60" baseline="0" dirty="0">
                          <a:solidFill>
                            <a:schemeClr val="tx1"/>
                          </a:solidFill>
                          <a:latin typeface="Carlito"/>
                          <a:cs typeface="Carlito"/>
                        </a:rPr>
                        <a:t>X.Y</a:t>
                      </a:r>
                      <a:endParaRPr sz="2000" baseline="0">
                        <a:solidFill>
                          <a:schemeClr val="tx1"/>
                        </a:solidFill>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635" algn="ctr">
                        <a:lnSpc>
                          <a:spcPct val="100000"/>
                        </a:lnSpc>
                        <a:spcBef>
                          <a:spcPts val="229"/>
                        </a:spcBef>
                      </a:pPr>
                      <a:r>
                        <a:rPr sz="2000" b="1" baseline="0" dirty="0">
                          <a:solidFill>
                            <a:schemeClr val="tx1"/>
                          </a:solidFill>
                          <a:latin typeface="Carlito"/>
                          <a:cs typeface="Carlito"/>
                        </a:rPr>
                        <a:t>X.Z</a:t>
                      </a:r>
                      <a:endParaRPr sz="2000" baseline="0">
                        <a:solidFill>
                          <a:schemeClr val="tx1"/>
                        </a:solidFill>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29"/>
                        </a:spcBef>
                      </a:pPr>
                      <a:r>
                        <a:rPr sz="2000" b="1" baseline="0" dirty="0">
                          <a:solidFill>
                            <a:schemeClr val="tx1"/>
                          </a:solidFill>
                          <a:latin typeface="Carlito"/>
                          <a:cs typeface="Carlito"/>
                        </a:rPr>
                        <a:t>X.(Y+Z)</a:t>
                      </a:r>
                      <a:endParaRPr sz="2000" baseline="0">
                        <a:solidFill>
                          <a:schemeClr val="tx1"/>
                        </a:solidFill>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905" algn="ctr">
                        <a:lnSpc>
                          <a:spcPct val="100000"/>
                        </a:lnSpc>
                        <a:spcBef>
                          <a:spcPts val="229"/>
                        </a:spcBef>
                      </a:pPr>
                      <a:r>
                        <a:rPr sz="2000" b="1" spc="-25" baseline="0" dirty="0">
                          <a:solidFill>
                            <a:schemeClr val="tx1"/>
                          </a:solidFill>
                          <a:latin typeface="Carlito"/>
                          <a:cs typeface="Carlito"/>
                        </a:rPr>
                        <a:t>X.Y+X.Z</a:t>
                      </a:r>
                      <a:endParaRPr sz="2000" baseline="0">
                        <a:solidFill>
                          <a:schemeClr val="tx1"/>
                        </a:solidFill>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457200">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457200">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57200">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57200">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57200">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57200">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57200">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57200">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Boolean Algebra</a:t>
            </a:r>
            <a:endParaRPr lang="en-IN" dirty="0"/>
          </a:p>
        </p:txBody>
      </p:sp>
      <p:sp>
        <p:nvSpPr>
          <p:cNvPr id="3" name="Content Placeholder 2"/>
          <p:cNvSpPr>
            <a:spLocks noGrp="1"/>
          </p:cNvSpPr>
          <p:nvPr>
            <p:ph idx="1"/>
          </p:nvPr>
        </p:nvSpPr>
        <p:spPr>
          <a:xfrm>
            <a:off x="228600" y="990600"/>
            <a:ext cx="8610600" cy="5638800"/>
          </a:xfrm>
          <a:ln w="28575">
            <a:solidFill>
              <a:schemeClr val="tx1"/>
            </a:solidFill>
          </a:ln>
        </p:spPr>
        <p:txBody>
          <a:bodyPr>
            <a:normAutofit fontScale="55000" lnSpcReduction="20000"/>
          </a:bodyPr>
          <a:lstStyle/>
          <a:p>
            <a:endParaRPr lang="en-IN" dirty="0" smtClean="0"/>
          </a:p>
          <a:p>
            <a:pPr>
              <a:buNone/>
            </a:pPr>
            <a:r>
              <a:rPr lang="en-IN" b="1" i="1" dirty="0" smtClean="0"/>
              <a:t>	</a:t>
            </a:r>
            <a:r>
              <a:rPr lang="en-IN" sz="3600" b="1" dirty="0" smtClean="0"/>
              <a:t>Boolean Algebra</a:t>
            </a:r>
            <a:r>
              <a:rPr lang="en-IN" dirty="0" smtClean="0"/>
              <a:t> is a system of mathematics based on logic that has its own set of rules or laws which are used to define and reduce Boolean expressions. It is used to analyze and simplify the digital (logic) circuits. The variables used in </a:t>
            </a:r>
            <a:r>
              <a:rPr lang="en-IN" b="1" dirty="0" smtClean="0"/>
              <a:t>Boolean Algebra</a:t>
            </a:r>
            <a:r>
              <a:rPr lang="en-IN" dirty="0" smtClean="0"/>
              <a:t> have only one of two possible values, a logic “0” and a logic “1” </a:t>
            </a:r>
          </a:p>
          <a:p>
            <a:pPr>
              <a:buNone/>
            </a:pPr>
            <a:r>
              <a:rPr lang="en-IN" dirty="0" smtClean="0"/>
              <a:t>	</a:t>
            </a:r>
          </a:p>
          <a:p>
            <a:pPr>
              <a:buNone/>
            </a:pPr>
            <a:r>
              <a:rPr lang="en-IN" dirty="0" smtClean="0"/>
              <a:t>	Boolean algebra was invented by </a:t>
            </a:r>
            <a:r>
              <a:rPr lang="en-IN" b="1" dirty="0" smtClean="0"/>
              <a:t>George Boole</a:t>
            </a:r>
            <a:r>
              <a:rPr lang="en-IN" dirty="0" smtClean="0"/>
              <a:t> in 1854. He proposed that logical propositions(declarative statements) should be expressed as algebraic equations. As Boolean Algebra is based on only two binary numbers i.e. 0(False) and 1(True), It is also called as </a:t>
            </a:r>
            <a:r>
              <a:rPr lang="en-IN" b="1" dirty="0" smtClean="0"/>
              <a:t>Binary Algebra</a:t>
            </a:r>
            <a:r>
              <a:rPr lang="en-IN" dirty="0" smtClean="0"/>
              <a:t> or </a:t>
            </a:r>
            <a:r>
              <a:rPr lang="en-IN" b="1" dirty="0" smtClean="0"/>
              <a:t>logical Algebra</a:t>
            </a:r>
            <a:r>
              <a:rPr lang="en-IN" dirty="0" smtClean="0"/>
              <a:t>. </a:t>
            </a:r>
          </a:p>
          <a:p>
            <a:pPr>
              <a:buNone/>
            </a:pPr>
            <a:r>
              <a:rPr lang="en-IN" b="1" dirty="0" smtClean="0"/>
              <a:t>	</a:t>
            </a:r>
          </a:p>
          <a:p>
            <a:pPr>
              <a:buNone/>
            </a:pPr>
            <a:r>
              <a:rPr lang="en-IN" b="1" dirty="0" smtClean="0"/>
              <a:t>	Boolean Algebra is made up of</a:t>
            </a:r>
          </a:p>
          <a:p>
            <a:pPr>
              <a:buNone/>
            </a:pPr>
            <a:r>
              <a:rPr lang="en-IN" dirty="0" smtClean="0"/>
              <a:t>		1. </a:t>
            </a:r>
            <a:r>
              <a:rPr lang="en-IN" b="1" dirty="0" smtClean="0"/>
              <a:t>Elements</a:t>
            </a:r>
            <a:r>
              <a:rPr lang="en-IN" dirty="0" smtClean="0"/>
              <a:t> - variables or constants with value 1 or 0.</a:t>
            </a:r>
          </a:p>
          <a:p>
            <a:pPr>
              <a:buNone/>
            </a:pPr>
            <a:r>
              <a:rPr lang="en-IN" dirty="0" smtClean="0"/>
              <a:t>		2. </a:t>
            </a:r>
            <a:r>
              <a:rPr lang="en-IN" b="1" dirty="0" smtClean="0"/>
              <a:t>Operators</a:t>
            </a:r>
            <a:r>
              <a:rPr lang="en-IN" dirty="0" smtClean="0"/>
              <a:t> - AND, OR and NOT etc.</a:t>
            </a:r>
          </a:p>
          <a:p>
            <a:pPr>
              <a:buNone/>
            </a:pPr>
            <a:r>
              <a:rPr lang="en-IN" dirty="0" smtClean="0"/>
              <a:t>		3. </a:t>
            </a:r>
            <a:r>
              <a:rPr lang="en-IN" b="1" dirty="0" smtClean="0"/>
              <a:t>Axioms and Theorems - </a:t>
            </a:r>
            <a:r>
              <a:rPr lang="en-IN" dirty="0" smtClean="0"/>
              <a:t> self-evident universally accepted truth.</a:t>
            </a:r>
          </a:p>
          <a:p>
            <a:pPr>
              <a:buNone/>
            </a:pPr>
            <a:r>
              <a:rPr lang="en-IN" dirty="0" smtClean="0"/>
              <a:t>	</a:t>
            </a:r>
          </a:p>
          <a:p>
            <a:pPr>
              <a:buNone/>
            </a:pPr>
            <a:r>
              <a:rPr lang="en-IN" dirty="0" smtClean="0"/>
              <a:t>	There are three ways  to represent a Boolean Expression/Function.</a:t>
            </a:r>
          </a:p>
          <a:p>
            <a:pPr>
              <a:buNone/>
            </a:pPr>
            <a:r>
              <a:rPr lang="en-IN" dirty="0" smtClean="0"/>
              <a:t>		</a:t>
            </a:r>
            <a:r>
              <a:rPr lang="en-IN" b="1" dirty="0" smtClean="0"/>
              <a:t>1. Algebraic Equation</a:t>
            </a:r>
          </a:p>
          <a:p>
            <a:pPr>
              <a:buNone/>
            </a:pPr>
            <a:r>
              <a:rPr lang="en-IN" b="1" dirty="0" smtClean="0"/>
              <a:t>		2. Truth Table</a:t>
            </a:r>
          </a:p>
          <a:p>
            <a:pPr>
              <a:buNone/>
            </a:pPr>
            <a:r>
              <a:rPr lang="en-IN" b="1" dirty="0" smtClean="0"/>
              <a:t>		3. Circuit Diagram  </a:t>
            </a:r>
          </a:p>
          <a:p>
            <a:pPr>
              <a:buNone/>
            </a:pP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74638"/>
            <a:ext cx="8229600" cy="53661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04701" rIns="0" bIns="0" rtlCol="0">
            <a:spAutoFit/>
          </a:bodyPr>
          <a:lstStyle/>
          <a:p>
            <a:pPr marL="1073785">
              <a:lnSpc>
                <a:spcPct val="100000"/>
              </a:lnSpc>
              <a:spcBef>
                <a:spcPts val="95"/>
              </a:spcBef>
            </a:pPr>
            <a:r>
              <a:rPr lang="en-IN" sz="2800" dirty="0" smtClean="0">
                <a:latin typeface="Arial"/>
                <a:cs typeface="Arial"/>
              </a:rPr>
              <a:t>Distributive Law</a:t>
            </a:r>
            <a:endParaRPr sz="2800" spc="-5" dirty="0"/>
          </a:p>
        </p:txBody>
      </p:sp>
      <p:sp>
        <p:nvSpPr>
          <p:cNvPr id="3" name="object 3"/>
          <p:cNvSpPr txBox="1"/>
          <p:nvPr/>
        </p:nvSpPr>
        <p:spPr>
          <a:xfrm>
            <a:off x="1371600" y="1066800"/>
            <a:ext cx="6056630" cy="382156"/>
          </a:xfrm>
          <a:prstGeom prst="rect">
            <a:avLst/>
          </a:prstGeom>
        </p:spPr>
        <p:txBody>
          <a:bodyPr vert="horz" wrap="square" lIns="0" tIns="73660" rIns="0" bIns="0" rtlCol="0">
            <a:spAutoFit/>
          </a:bodyPr>
          <a:lstStyle/>
          <a:p>
            <a:pPr marL="12700">
              <a:lnSpc>
                <a:spcPct val="100000"/>
              </a:lnSpc>
              <a:spcBef>
                <a:spcPts val="580"/>
              </a:spcBef>
              <a:tabLst>
                <a:tab pos="527685" algn="l"/>
              </a:tabLst>
            </a:pPr>
            <a:r>
              <a:rPr sz="2000">
                <a:latin typeface="Arial"/>
                <a:cs typeface="Arial"/>
              </a:rPr>
              <a:t>	</a:t>
            </a:r>
            <a:r>
              <a:rPr lang="en-US" sz="2000" dirty="0" smtClean="0">
                <a:latin typeface="Arial"/>
                <a:cs typeface="Arial"/>
              </a:rPr>
              <a:t>                       </a:t>
            </a:r>
            <a:r>
              <a:rPr sz="2000" b="1" smtClean="0">
                <a:latin typeface="Arial"/>
                <a:cs typeface="Arial"/>
              </a:rPr>
              <a:t>X </a:t>
            </a:r>
            <a:r>
              <a:rPr sz="2000" b="1" dirty="0">
                <a:latin typeface="Arial"/>
                <a:cs typeface="Arial"/>
              </a:rPr>
              <a:t>+ </a:t>
            </a:r>
            <a:r>
              <a:rPr sz="2000" b="1" spc="-5" dirty="0">
                <a:latin typeface="Arial"/>
                <a:cs typeface="Arial"/>
              </a:rPr>
              <a:t>Y.Z </a:t>
            </a:r>
            <a:r>
              <a:rPr sz="2000" b="1" dirty="0">
                <a:latin typeface="Arial"/>
                <a:cs typeface="Arial"/>
              </a:rPr>
              <a:t>= (X + </a:t>
            </a:r>
            <a:r>
              <a:rPr sz="2000" b="1" spc="-5" dirty="0">
                <a:latin typeface="Arial"/>
                <a:cs typeface="Arial"/>
              </a:rPr>
              <a:t>Y) </a:t>
            </a:r>
            <a:r>
              <a:rPr sz="2000" b="1" dirty="0">
                <a:latin typeface="Arial"/>
                <a:cs typeface="Arial"/>
              </a:rPr>
              <a:t>. (X +</a:t>
            </a:r>
            <a:r>
              <a:rPr sz="2000" b="1" spc="-175" dirty="0">
                <a:latin typeface="Arial"/>
                <a:cs typeface="Arial"/>
              </a:rPr>
              <a:t> </a:t>
            </a:r>
            <a:r>
              <a:rPr sz="2000" b="1" spc="-5" dirty="0">
                <a:latin typeface="Arial"/>
                <a:cs typeface="Arial"/>
              </a:rPr>
              <a:t>Z)</a:t>
            </a:r>
            <a:endParaRPr sz="2000" b="1">
              <a:latin typeface="Arial"/>
              <a:cs typeface="Arial"/>
            </a:endParaRPr>
          </a:p>
        </p:txBody>
      </p:sp>
      <p:graphicFrame>
        <p:nvGraphicFramePr>
          <p:cNvPr id="4" name="object 4"/>
          <p:cNvGraphicFramePr>
            <a:graphicFrameLocks noGrp="1"/>
          </p:cNvGraphicFramePr>
          <p:nvPr/>
        </p:nvGraphicFramePr>
        <p:xfrm>
          <a:off x="304800" y="1828800"/>
          <a:ext cx="8458200" cy="4495797"/>
        </p:xfrm>
        <a:graphic>
          <a:graphicData uri="http://schemas.openxmlformats.org/drawingml/2006/table">
            <a:tbl>
              <a:tblPr firstRow="1" bandRow="1">
                <a:tableStyleId>{2D5ABB26-0587-4C30-8999-92F81FD0307C}</a:tableStyleId>
              </a:tblPr>
              <a:tblGrid>
                <a:gridCol w="704850"/>
                <a:gridCol w="783468"/>
                <a:gridCol w="783468"/>
                <a:gridCol w="1004814"/>
                <a:gridCol w="1016206"/>
                <a:gridCol w="1009833"/>
                <a:gridCol w="1203668"/>
                <a:gridCol w="1951893"/>
              </a:tblGrid>
              <a:tr h="499533">
                <a:tc>
                  <a:txBody>
                    <a:bodyPr/>
                    <a:lstStyle/>
                    <a:p>
                      <a:pPr marL="122555">
                        <a:lnSpc>
                          <a:spcPct val="100000"/>
                        </a:lnSpc>
                        <a:spcBef>
                          <a:spcPts val="290"/>
                        </a:spcBef>
                      </a:pPr>
                      <a:r>
                        <a:rPr sz="2000" b="1" baseline="0" dirty="0">
                          <a:solidFill>
                            <a:schemeClr val="tx1"/>
                          </a:solidFill>
                          <a:latin typeface="Carlito"/>
                          <a:cs typeface="Carlito"/>
                        </a:rPr>
                        <a:t>X</a:t>
                      </a:r>
                      <a:endParaRPr sz="2000" baseline="0">
                        <a:solidFill>
                          <a:schemeClr val="tx1"/>
                        </a:solidFill>
                        <a:latin typeface="Carlito"/>
                        <a:cs typeface="Carlito"/>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43510">
                        <a:lnSpc>
                          <a:spcPct val="100000"/>
                        </a:lnSpc>
                        <a:spcBef>
                          <a:spcPts val="290"/>
                        </a:spcBef>
                      </a:pPr>
                      <a:r>
                        <a:rPr sz="2000" b="1" baseline="0" dirty="0">
                          <a:solidFill>
                            <a:schemeClr val="tx1"/>
                          </a:solidFill>
                          <a:latin typeface="Carlito"/>
                          <a:cs typeface="Carlito"/>
                        </a:rPr>
                        <a:t>Y</a:t>
                      </a:r>
                      <a:endParaRPr sz="2000" baseline="0">
                        <a:solidFill>
                          <a:schemeClr val="tx1"/>
                        </a:solidFill>
                        <a:latin typeface="Carlito"/>
                        <a:cs typeface="Carlito"/>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46685">
                        <a:lnSpc>
                          <a:spcPct val="100000"/>
                        </a:lnSpc>
                        <a:spcBef>
                          <a:spcPts val="290"/>
                        </a:spcBef>
                      </a:pPr>
                      <a:r>
                        <a:rPr sz="2000" b="1" baseline="0" dirty="0">
                          <a:solidFill>
                            <a:schemeClr val="tx1"/>
                          </a:solidFill>
                          <a:latin typeface="Carlito"/>
                          <a:cs typeface="Carlito"/>
                        </a:rPr>
                        <a:t>Z</a:t>
                      </a:r>
                      <a:endParaRPr sz="2000" baseline="0">
                        <a:solidFill>
                          <a:schemeClr val="tx1"/>
                        </a:solidFill>
                        <a:latin typeface="Carlito"/>
                        <a:cs typeface="Carlito"/>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68275">
                        <a:lnSpc>
                          <a:spcPct val="100000"/>
                        </a:lnSpc>
                        <a:spcBef>
                          <a:spcPts val="290"/>
                        </a:spcBef>
                      </a:pPr>
                      <a:r>
                        <a:rPr sz="2000" b="1" spc="-45" baseline="0" smtClean="0">
                          <a:solidFill>
                            <a:schemeClr val="tx1"/>
                          </a:solidFill>
                          <a:latin typeface="Carlito"/>
                          <a:cs typeface="Carlito"/>
                        </a:rPr>
                        <a:t>Y</a:t>
                      </a:r>
                      <a:r>
                        <a:rPr lang="en-US" sz="2000" b="1" spc="-45" baseline="0" dirty="0" smtClean="0">
                          <a:solidFill>
                            <a:schemeClr val="tx1"/>
                          </a:solidFill>
                          <a:latin typeface="Carlito"/>
                          <a:cs typeface="Carlito"/>
                        </a:rPr>
                        <a:t> </a:t>
                      </a:r>
                      <a:r>
                        <a:rPr sz="2000" b="1" spc="-45" baseline="0" smtClean="0">
                          <a:solidFill>
                            <a:schemeClr val="tx1"/>
                          </a:solidFill>
                          <a:latin typeface="Carlito"/>
                          <a:cs typeface="Carlito"/>
                        </a:rPr>
                        <a:t>.</a:t>
                      </a:r>
                      <a:r>
                        <a:rPr lang="en-US" sz="2000" b="1" spc="-45" baseline="0" dirty="0" smtClean="0">
                          <a:solidFill>
                            <a:schemeClr val="tx1"/>
                          </a:solidFill>
                          <a:latin typeface="Carlito"/>
                          <a:cs typeface="Carlito"/>
                        </a:rPr>
                        <a:t> </a:t>
                      </a:r>
                      <a:r>
                        <a:rPr sz="2000" b="1" spc="-45" baseline="0" smtClean="0">
                          <a:solidFill>
                            <a:schemeClr val="tx1"/>
                          </a:solidFill>
                          <a:latin typeface="Carlito"/>
                          <a:cs typeface="Carlito"/>
                        </a:rPr>
                        <a:t>Z</a:t>
                      </a:r>
                      <a:endParaRPr sz="2000" baseline="0">
                        <a:solidFill>
                          <a:schemeClr val="tx1"/>
                        </a:solidFill>
                        <a:latin typeface="Carlito"/>
                        <a:cs typeface="Carlito"/>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90"/>
                        </a:spcBef>
                      </a:pPr>
                      <a:r>
                        <a:rPr sz="2000" b="1" baseline="0" smtClean="0">
                          <a:solidFill>
                            <a:schemeClr val="tx1"/>
                          </a:solidFill>
                          <a:latin typeface="Carlito"/>
                          <a:cs typeface="Carlito"/>
                        </a:rPr>
                        <a:t>X</a:t>
                      </a:r>
                      <a:r>
                        <a:rPr lang="en-US" sz="2000" b="1" baseline="0" dirty="0" smtClean="0">
                          <a:solidFill>
                            <a:schemeClr val="tx1"/>
                          </a:solidFill>
                          <a:latin typeface="Carlito"/>
                          <a:cs typeface="Carlito"/>
                        </a:rPr>
                        <a:t> </a:t>
                      </a:r>
                      <a:r>
                        <a:rPr sz="2000" b="1" baseline="0" smtClean="0">
                          <a:solidFill>
                            <a:schemeClr val="tx1"/>
                          </a:solidFill>
                          <a:latin typeface="Carlito"/>
                          <a:cs typeface="Carlito"/>
                        </a:rPr>
                        <a:t>+</a:t>
                      </a:r>
                      <a:r>
                        <a:rPr lang="en-US" sz="2000" b="1" baseline="0" dirty="0" smtClean="0">
                          <a:solidFill>
                            <a:schemeClr val="tx1"/>
                          </a:solidFill>
                          <a:latin typeface="Carlito"/>
                          <a:cs typeface="Carlito"/>
                        </a:rPr>
                        <a:t> </a:t>
                      </a:r>
                      <a:r>
                        <a:rPr sz="2000" b="1" baseline="0" smtClean="0">
                          <a:solidFill>
                            <a:schemeClr val="tx1"/>
                          </a:solidFill>
                          <a:latin typeface="Carlito"/>
                          <a:cs typeface="Carlito"/>
                        </a:rPr>
                        <a:t>Y</a:t>
                      </a:r>
                      <a:endParaRPr sz="2000" baseline="0">
                        <a:solidFill>
                          <a:schemeClr val="tx1"/>
                        </a:solidFill>
                        <a:latin typeface="Carlito"/>
                        <a:cs typeface="Carlito"/>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90"/>
                        </a:spcBef>
                      </a:pPr>
                      <a:r>
                        <a:rPr sz="2000" b="1" baseline="0" smtClean="0">
                          <a:solidFill>
                            <a:schemeClr val="tx1"/>
                          </a:solidFill>
                          <a:latin typeface="Carlito"/>
                          <a:cs typeface="Carlito"/>
                        </a:rPr>
                        <a:t>X</a:t>
                      </a:r>
                      <a:r>
                        <a:rPr lang="en-US" sz="2000" b="1" baseline="0" smtClean="0">
                          <a:solidFill>
                            <a:schemeClr val="tx1"/>
                          </a:solidFill>
                          <a:latin typeface="Carlito"/>
                          <a:cs typeface="Carlito"/>
                        </a:rPr>
                        <a:t> </a:t>
                      </a:r>
                      <a:r>
                        <a:rPr sz="2000" b="1" baseline="0" smtClean="0">
                          <a:solidFill>
                            <a:schemeClr val="tx1"/>
                          </a:solidFill>
                          <a:latin typeface="Carlito"/>
                          <a:cs typeface="Carlito"/>
                        </a:rPr>
                        <a:t>+</a:t>
                      </a:r>
                      <a:r>
                        <a:rPr lang="en-US" sz="2000" b="1" baseline="0" smtClean="0">
                          <a:solidFill>
                            <a:schemeClr val="tx1"/>
                          </a:solidFill>
                          <a:latin typeface="Carlito"/>
                          <a:cs typeface="Carlito"/>
                        </a:rPr>
                        <a:t> </a:t>
                      </a:r>
                      <a:r>
                        <a:rPr sz="2000" b="1" baseline="0" smtClean="0">
                          <a:solidFill>
                            <a:schemeClr val="tx1"/>
                          </a:solidFill>
                          <a:latin typeface="Carlito"/>
                          <a:cs typeface="Carlito"/>
                        </a:rPr>
                        <a:t>Z</a:t>
                      </a:r>
                      <a:endParaRPr sz="2000" baseline="0">
                        <a:solidFill>
                          <a:schemeClr val="tx1"/>
                        </a:solidFill>
                        <a:latin typeface="Carlito"/>
                        <a:cs typeface="Carlito"/>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90"/>
                        </a:spcBef>
                      </a:pPr>
                      <a:r>
                        <a:rPr sz="2000" b="1" spc="-30" baseline="0" smtClean="0">
                          <a:solidFill>
                            <a:schemeClr val="tx1"/>
                          </a:solidFill>
                          <a:latin typeface="Carlito"/>
                          <a:cs typeface="Carlito"/>
                        </a:rPr>
                        <a:t>X</a:t>
                      </a:r>
                      <a:r>
                        <a:rPr lang="en-US" sz="2000" b="1" spc="-30" baseline="0" smtClean="0">
                          <a:solidFill>
                            <a:schemeClr val="tx1"/>
                          </a:solidFill>
                          <a:latin typeface="Carlito"/>
                          <a:cs typeface="Carlito"/>
                        </a:rPr>
                        <a:t> </a:t>
                      </a:r>
                      <a:r>
                        <a:rPr sz="2000" b="1" spc="-30" baseline="0" smtClean="0">
                          <a:solidFill>
                            <a:schemeClr val="tx1"/>
                          </a:solidFill>
                          <a:latin typeface="Carlito"/>
                          <a:cs typeface="Carlito"/>
                        </a:rPr>
                        <a:t>+</a:t>
                      </a:r>
                      <a:r>
                        <a:rPr lang="en-US" sz="2000" b="1" spc="-30" baseline="0" smtClean="0">
                          <a:solidFill>
                            <a:schemeClr val="tx1"/>
                          </a:solidFill>
                          <a:latin typeface="Carlito"/>
                          <a:cs typeface="Carlito"/>
                        </a:rPr>
                        <a:t> </a:t>
                      </a:r>
                      <a:r>
                        <a:rPr sz="2000" b="1" spc="-30" baseline="0" smtClean="0">
                          <a:solidFill>
                            <a:schemeClr val="tx1"/>
                          </a:solidFill>
                          <a:latin typeface="Carlito"/>
                          <a:cs typeface="Carlito"/>
                        </a:rPr>
                        <a:t>Y</a:t>
                      </a:r>
                      <a:r>
                        <a:rPr lang="en-US" sz="2000" b="1" spc="-30" baseline="0" smtClean="0">
                          <a:solidFill>
                            <a:schemeClr val="tx1"/>
                          </a:solidFill>
                          <a:latin typeface="Carlito"/>
                          <a:cs typeface="Carlito"/>
                        </a:rPr>
                        <a:t> </a:t>
                      </a:r>
                      <a:r>
                        <a:rPr sz="2000" b="1" spc="-30" baseline="0" smtClean="0">
                          <a:solidFill>
                            <a:schemeClr val="tx1"/>
                          </a:solidFill>
                          <a:latin typeface="Carlito"/>
                          <a:cs typeface="Carlito"/>
                        </a:rPr>
                        <a:t>.</a:t>
                      </a:r>
                      <a:r>
                        <a:rPr lang="en-US" sz="2000" b="1" spc="-30" baseline="0" smtClean="0">
                          <a:solidFill>
                            <a:schemeClr val="tx1"/>
                          </a:solidFill>
                          <a:latin typeface="Carlito"/>
                          <a:cs typeface="Carlito"/>
                        </a:rPr>
                        <a:t> </a:t>
                      </a:r>
                      <a:r>
                        <a:rPr sz="2000" b="1" spc="-30" baseline="0" smtClean="0">
                          <a:solidFill>
                            <a:schemeClr val="tx1"/>
                          </a:solidFill>
                          <a:latin typeface="Carlito"/>
                          <a:cs typeface="Carlito"/>
                        </a:rPr>
                        <a:t>Z</a:t>
                      </a:r>
                      <a:endParaRPr sz="2000" baseline="0">
                        <a:solidFill>
                          <a:schemeClr val="tx1"/>
                        </a:solidFill>
                        <a:latin typeface="Carlito"/>
                        <a:cs typeface="Carlito"/>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635" algn="ctr">
                        <a:lnSpc>
                          <a:spcPct val="100000"/>
                        </a:lnSpc>
                        <a:spcBef>
                          <a:spcPts val="290"/>
                        </a:spcBef>
                      </a:pPr>
                      <a:r>
                        <a:rPr sz="2000" b="1" spc="-5" baseline="0" dirty="0">
                          <a:solidFill>
                            <a:schemeClr val="tx1"/>
                          </a:solidFill>
                          <a:latin typeface="Carlito"/>
                          <a:cs typeface="Carlito"/>
                        </a:rPr>
                        <a:t>(</a:t>
                      </a:r>
                      <a:r>
                        <a:rPr sz="2000" b="1" spc="-5" baseline="0">
                          <a:solidFill>
                            <a:schemeClr val="tx1"/>
                          </a:solidFill>
                          <a:latin typeface="Carlito"/>
                          <a:cs typeface="Carlito"/>
                        </a:rPr>
                        <a:t>X+Y</a:t>
                      </a:r>
                      <a:r>
                        <a:rPr sz="2000" b="1" spc="-5" baseline="0" smtClean="0">
                          <a:solidFill>
                            <a:schemeClr val="tx1"/>
                          </a:solidFill>
                          <a:latin typeface="Carlito"/>
                          <a:cs typeface="Carlito"/>
                        </a:rPr>
                        <a:t>)</a:t>
                      </a:r>
                      <a:r>
                        <a:rPr lang="en-US" sz="2000" b="1" spc="-5" baseline="0" dirty="0" smtClean="0">
                          <a:solidFill>
                            <a:schemeClr val="tx1"/>
                          </a:solidFill>
                          <a:latin typeface="Carlito"/>
                          <a:cs typeface="Carlito"/>
                        </a:rPr>
                        <a:t> </a:t>
                      </a:r>
                      <a:r>
                        <a:rPr sz="2000" b="1" spc="-5" baseline="0" smtClean="0">
                          <a:solidFill>
                            <a:schemeClr val="tx1"/>
                          </a:solidFill>
                          <a:latin typeface="Carlito"/>
                          <a:cs typeface="Carlito"/>
                        </a:rPr>
                        <a:t>.</a:t>
                      </a:r>
                      <a:r>
                        <a:rPr lang="en-US" sz="2000" b="1" spc="-5" baseline="0" dirty="0" smtClean="0">
                          <a:solidFill>
                            <a:schemeClr val="tx1"/>
                          </a:solidFill>
                          <a:latin typeface="Carlito"/>
                          <a:cs typeface="Carlito"/>
                        </a:rPr>
                        <a:t> </a:t>
                      </a:r>
                      <a:r>
                        <a:rPr sz="2000" b="1" spc="-5" baseline="0" smtClean="0">
                          <a:solidFill>
                            <a:schemeClr val="tx1"/>
                          </a:solidFill>
                          <a:latin typeface="Carlito"/>
                          <a:cs typeface="Carlito"/>
                        </a:rPr>
                        <a:t>(</a:t>
                      </a:r>
                      <a:r>
                        <a:rPr sz="2000" b="1" spc="-5" baseline="0" dirty="0">
                          <a:solidFill>
                            <a:schemeClr val="tx1"/>
                          </a:solidFill>
                          <a:latin typeface="Carlito"/>
                          <a:cs typeface="Carlito"/>
                        </a:rPr>
                        <a:t>X+Z)</a:t>
                      </a:r>
                      <a:endParaRPr sz="2000" baseline="0">
                        <a:solidFill>
                          <a:schemeClr val="tx1"/>
                        </a:solidFill>
                        <a:latin typeface="Carlito"/>
                        <a:cs typeface="Carlito"/>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499533">
                <a:tc>
                  <a:txBody>
                    <a:bodyPr/>
                    <a:lstStyle/>
                    <a:p>
                      <a:pPr marL="107314">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8755">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499533">
                <a:tc>
                  <a:txBody>
                    <a:bodyPr/>
                    <a:lstStyle/>
                    <a:p>
                      <a:pPr marL="107314">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8755">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99533">
                <a:tc>
                  <a:txBody>
                    <a:bodyPr/>
                    <a:lstStyle/>
                    <a:p>
                      <a:pPr marL="107314">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8755">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99533">
                <a:tc>
                  <a:txBody>
                    <a:bodyPr/>
                    <a:lstStyle/>
                    <a:p>
                      <a:pPr marL="107314">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8755">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99533">
                <a:tc>
                  <a:txBody>
                    <a:bodyPr/>
                    <a:lstStyle/>
                    <a:p>
                      <a:pPr marL="107314">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8755">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99533">
                <a:tc>
                  <a:txBody>
                    <a:bodyPr/>
                    <a:lstStyle/>
                    <a:p>
                      <a:pPr marL="107314">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8755">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99533">
                <a:tc>
                  <a:txBody>
                    <a:bodyPr/>
                    <a:lstStyle/>
                    <a:p>
                      <a:pPr marL="107314">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8755">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499533">
                <a:tc>
                  <a:txBody>
                    <a:bodyPr/>
                    <a:lstStyle/>
                    <a:p>
                      <a:pPr marL="107314">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5730">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8755">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52400" y="838200"/>
            <a:ext cx="8438515" cy="754053"/>
          </a:xfrm>
          <a:prstGeom prst="rect">
            <a:avLst/>
          </a:prstGeom>
        </p:spPr>
        <p:txBody>
          <a:bodyPr vert="horz" wrap="square" lIns="0" tIns="73660" rIns="0" bIns="0" rtlCol="0">
            <a:spAutoFit/>
          </a:bodyPr>
          <a:lstStyle/>
          <a:p>
            <a:pPr marL="527685" indent="-515620">
              <a:lnSpc>
                <a:spcPct val="100000"/>
              </a:lnSpc>
              <a:spcBef>
                <a:spcPts val="580"/>
              </a:spcBef>
              <a:tabLst>
                <a:tab pos="528320" algn="l"/>
              </a:tabLst>
            </a:pPr>
            <a:endParaRPr sz="2000">
              <a:latin typeface="Arial"/>
              <a:cs typeface="Arial"/>
            </a:endParaRPr>
          </a:p>
          <a:p>
            <a:pPr marL="1306830" lvl="1" indent="-379730">
              <a:lnSpc>
                <a:spcPct val="100000"/>
              </a:lnSpc>
              <a:spcBef>
                <a:spcPts val="480"/>
              </a:spcBef>
              <a:buAutoNum type="alphaLcParenBoth"/>
              <a:tabLst>
                <a:tab pos="1306830" algn="l"/>
                <a:tab pos="6414135" algn="l"/>
              </a:tabLst>
            </a:pPr>
            <a:r>
              <a:rPr sz="2000" b="1" dirty="0">
                <a:latin typeface="Arial"/>
                <a:cs typeface="Arial"/>
              </a:rPr>
              <a:t>X + X . Y</a:t>
            </a:r>
            <a:r>
              <a:rPr sz="2000" b="1" spc="-40" dirty="0">
                <a:latin typeface="Arial"/>
                <a:cs typeface="Arial"/>
              </a:rPr>
              <a:t> </a:t>
            </a:r>
            <a:r>
              <a:rPr sz="2000" b="1">
                <a:latin typeface="Arial"/>
                <a:cs typeface="Arial"/>
              </a:rPr>
              <a:t>=</a:t>
            </a:r>
            <a:r>
              <a:rPr sz="2000" b="1" spc="-10">
                <a:latin typeface="Arial"/>
                <a:cs typeface="Arial"/>
              </a:rPr>
              <a:t> </a:t>
            </a:r>
            <a:r>
              <a:rPr sz="2000" b="1" smtClean="0">
                <a:latin typeface="Arial"/>
                <a:cs typeface="Arial"/>
              </a:rPr>
              <a:t>X</a:t>
            </a:r>
            <a:r>
              <a:rPr lang="en-US" sz="2000" b="1" dirty="0" smtClean="0">
                <a:latin typeface="Arial"/>
                <a:cs typeface="Arial"/>
              </a:rPr>
              <a:t>                                      </a:t>
            </a:r>
            <a:r>
              <a:rPr sz="2000" b="1" smtClean="0">
                <a:latin typeface="Arial"/>
                <a:cs typeface="Arial"/>
              </a:rPr>
              <a:t>(b</a:t>
            </a:r>
            <a:r>
              <a:rPr sz="2000" b="1" dirty="0">
                <a:latin typeface="Arial"/>
                <a:cs typeface="Arial"/>
              </a:rPr>
              <a:t>)</a:t>
            </a:r>
            <a:r>
              <a:rPr sz="2000" dirty="0">
                <a:latin typeface="Arial"/>
                <a:cs typeface="Arial"/>
              </a:rPr>
              <a:t> </a:t>
            </a:r>
            <a:r>
              <a:rPr sz="2000" b="1" dirty="0">
                <a:latin typeface="Arial"/>
                <a:cs typeface="Arial"/>
              </a:rPr>
              <a:t>X . (X + </a:t>
            </a:r>
            <a:r>
              <a:rPr sz="2000" b="1" spc="-5" dirty="0">
                <a:latin typeface="Arial"/>
                <a:cs typeface="Arial"/>
              </a:rPr>
              <a:t>Y) </a:t>
            </a:r>
            <a:r>
              <a:rPr sz="2000" b="1" dirty="0">
                <a:latin typeface="Arial"/>
                <a:cs typeface="Arial"/>
              </a:rPr>
              <a:t>=</a:t>
            </a:r>
            <a:r>
              <a:rPr sz="2000" b="1" spc="-170" dirty="0">
                <a:latin typeface="Arial"/>
                <a:cs typeface="Arial"/>
              </a:rPr>
              <a:t> </a:t>
            </a:r>
            <a:r>
              <a:rPr sz="2000" b="1" dirty="0">
                <a:latin typeface="Arial"/>
                <a:cs typeface="Arial"/>
              </a:rPr>
              <a:t>X</a:t>
            </a:r>
            <a:endParaRPr sz="2000" b="1">
              <a:latin typeface="Arial"/>
              <a:cs typeface="Arial"/>
            </a:endParaRPr>
          </a:p>
        </p:txBody>
      </p:sp>
      <p:graphicFrame>
        <p:nvGraphicFramePr>
          <p:cNvPr id="6" name="object 6"/>
          <p:cNvGraphicFramePr>
            <a:graphicFrameLocks noGrp="1"/>
          </p:cNvGraphicFramePr>
          <p:nvPr/>
        </p:nvGraphicFramePr>
        <p:xfrm>
          <a:off x="609600" y="1752600"/>
          <a:ext cx="2743200" cy="1676399"/>
        </p:xfrm>
        <a:graphic>
          <a:graphicData uri="http://schemas.openxmlformats.org/drawingml/2006/table">
            <a:tbl>
              <a:tblPr firstRow="1" bandRow="1">
                <a:tableStyleId>{2D5ABB26-0587-4C30-8999-92F81FD0307C}</a:tableStyleId>
              </a:tblPr>
              <a:tblGrid>
                <a:gridCol w="679608"/>
                <a:gridCol w="687864"/>
                <a:gridCol w="687864"/>
                <a:gridCol w="687864"/>
              </a:tblGrid>
              <a:tr h="335280">
                <a:tc>
                  <a:txBody>
                    <a:bodyPr/>
                    <a:lstStyle/>
                    <a:p>
                      <a:pPr marL="346710">
                        <a:lnSpc>
                          <a:spcPct val="100000"/>
                        </a:lnSpc>
                        <a:spcBef>
                          <a:spcPts val="240"/>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b="1" baseline="0" dirty="0">
                          <a:solidFill>
                            <a:schemeClr val="tx1"/>
                          </a:solidFill>
                          <a:latin typeface="Carlito"/>
                          <a:cs typeface="Carlito"/>
                        </a:rPr>
                        <a:t>Y</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635" algn="ctr">
                        <a:lnSpc>
                          <a:spcPct val="100000"/>
                        </a:lnSpc>
                        <a:spcBef>
                          <a:spcPts val="240"/>
                        </a:spcBef>
                      </a:pPr>
                      <a:r>
                        <a:rPr sz="1800" b="1" spc="-55" baseline="0" dirty="0">
                          <a:solidFill>
                            <a:schemeClr val="tx1"/>
                          </a:solidFill>
                          <a:latin typeface="Carlito"/>
                          <a:cs typeface="Carlito"/>
                        </a:rPr>
                        <a:t>X.Y</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635" algn="ctr">
                        <a:lnSpc>
                          <a:spcPct val="100000"/>
                        </a:lnSpc>
                        <a:spcBef>
                          <a:spcPts val="240"/>
                        </a:spcBef>
                      </a:pPr>
                      <a:r>
                        <a:rPr sz="1800" b="1" spc="-35" baseline="0" dirty="0">
                          <a:solidFill>
                            <a:schemeClr val="tx1"/>
                          </a:solidFill>
                          <a:latin typeface="Carlito"/>
                          <a:cs typeface="Carlito"/>
                        </a:rPr>
                        <a:t>X+X.Y</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35280">
                <a:tc>
                  <a:txBody>
                    <a:bodyPr/>
                    <a:lstStyle/>
                    <a:p>
                      <a:pPr marL="351155">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35279">
                <a:tc>
                  <a:txBody>
                    <a:bodyPr/>
                    <a:lstStyle/>
                    <a:p>
                      <a:pPr marL="351155">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335280">
                <a:tc>
                  <a:txBody>
                    <a:bodyPr/>
                    <a:lstStyle/>
                    <a:p>
                      <a:pPr marL="351155">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335280">
                <a:tc>
                  <a:txBody>
                    <a:bodyPr/>
                    <a:lstStyle/>
                    <a:p>
                      <a:pPr marL="351155">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graphicFrame>
        <p:nvGraphicFramePr>
          <p:cNvPr id="7" name="object 7"/>
          <p:cNvGraphicFramePr>
            <a:graphicFrameLocks noGrp="1"/>
          </p:cNvGraphicFramePr>
          <p:nvPr/>
        </p:nvGraphicFramePr>
        <p:xfrm>
          <a:off x="5257800" y="1752600"/>
          <a:ext cx="2819400" cy="1627351"/>
        </p:xfrm>
        <a:graphic>
          <a:graphicData uri="http://schemas.openxmlformats.org/drawingml/2006/table">
            <a:tbl>
              <a:tblPr firstRow="1" bandRow="1">
                <a:tableStyleId>{2D5ABB26-0587-4C30-8999-92F81FD0307C}</a:tableStyleId>
              </a:tblPr>
              <a:tblGrid>
                <a:gridCol w="647700"/>
                <a:gridCol w="497072"/>
                <a:gridCol w="662763"/>
                <a:gridCol w="1011865"/>
              </a:tblGrid>
              <a:tr h="406248">
                <a:tc>
                  <a:txBody>
                    <a:bodyPr/>
                    <a:lstStyle/>
                    <a:p>
                      <a:pPr marL="1905" algn="ctr">
                        <a:lnSpc>
                          <a:spcPct val="100000"/>
                        </a:lnSpc>
                        <a:spcBef>
                          <a:spcPts val="240"/>
                        </a:spcBef>
                      </a:pPr>
                      <a:r>
                        <a:rPr sz="1800" b="1" baseline="0" dirty="0">
                          <a:solidFill>
                            <a:schemeClr val="tx1"/>
                          </a:solidFill>
                          <a:latin typeface="Carlito"/>
                          <a:cs typeface="Carlito"/>
                        </a:rPr>
                        <a:t>X</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255904">
                        <a:lnSpc>
                          <a:spcPct val="100000"/>
                        </a:lnSpc>
                        <a:spcBef>
                          <a:spcPts val="240"/>
                        </a:spcBef>
                      </a:pPr>
                      <a:r>
                        <a:rPr sz="1800" b="1" baseline="0" dirty="0">
                          <a:solidFill>
                            <a:schemeClr val="tx1"/>
                          </a:solidFill>
                          <a:latin typeface="Carlito"/>
                          <a:cs typeface="Carlito"/>
                        </a:rPr>
                        <a:t>Y</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b="1" baseline="0" dirty="0">
                          <a:solidFill>
                            <a:schemeClr val="tx1"/>
                          </a:solidFill>
                          <a:latin typeface="Carlito"/>
                          <a:cs typeface="Carlito"/>
                        </a:rPr>
                        <a:t>X +</a:t>
                      </a:r>
                      <a:r>
                        <a:rPr sz="1800" b="1" spc="-35" baseline="0" dirty="0">
                          <a:solidFill>
                            <a:schemeClr val="tx1"/>
                          </a:solidFill>
                          <a:latin typeface="Carlito"/>
                          <a:cs typeface="Carlito"/>
                        </a:rPr>
                        <a:t> </a:t>
                      </a:r>
                      <a:r>
                        <a:rPr sz="1800" b="1" baseline="0" dirty="0">
                          <a:solidFill>
                            <a:schemeClr val="tx1"/>
                          </a:solidFill>
                          <a:latin typeface="Carlito"/>
                          <a:cs typeface="Carlito"/>
                        </a:rPr>
                        <a:t>Y</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905" algn="ctr">
                        <a:lnSpc>
                          <a:spcPct val="100000"/>
                        </a:lnSpc>
                        <a:spcBef>
                          <a:spcPts val="240"/>
                        </a:spcBef>
                      </a:pPr>
                      <a:r>
                        <a:rPr sz="1800" b="1" baseline="0" dirty="0">
                          <a:solidFill>
                            <a:schemeClr val="tx1"/>
                          </a:solidFill>
                          <a:latin typeface="Carlito"/>
                          <a:cs typeface="Carlito"/>
                        </a:rPr>
                        <a:t>X.(X+Y)</a:t>
                      </a:r>
                      <a:endParaRPr sz="1800" baseline="0">
                        <a:solidFill>
                          <a:schemeClr val="tx1"/>
                        </a:solidFill>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256578">
                <a:tc>
                  <a:txBody>
                    <a:bodyPr/>
                    <a:lstStyle/>
                    <a:p>
                      <a:pPr marL="1270"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57175">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256577">
                <a:tc>
                  <a:txBody>
                    <a:bodyPr/>
                    <a:lstStyle/>
                    <a:p>
                      <a:pPr marL="1270"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57175">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4"/>
                        </a:spcBef>
                      </a:pPr>
                      <a:r>
                        <a:rPr sz="1800" dirty="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56578">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57175">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56578">
                <a:tc>
                  <a:txBody>
                    <a:bodyPr/>
                    <a:lstStyle/>
                    <a:p>
                      <a:pPr marL="1270"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257175">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4"/>
                        </a:spcBef>
                      </a:pPr>
                      <a:r>
                        <a:rPr sz="1800" dirty="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
        <p:nvSpPr>
          <p:cNvPr id="10" name="Title 9"/>
          <p:cNvSpPr>
            <a:spLocks noGrp="1"/>
          </p:cNvSpPr>
          <p:nvPr>
            <p:ph type="title"/>
          </p:nvPr>
        </p:nvSpPr>
        <p:spPr>
          <a:xfrm>
            <a:off x="457200" y="274638"/>
            <a:ext cx="8229600" cy="41116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latin typeface="Arial"/>
                <a:cs typeface="Arial"/>
              </a:rPr>
              <a:t>Absorption Law</a:t>
            </a:r>
            <a:endParaRPr lang="en-IN" dirty="0"/>
          </a:p>
        </p:txBody>
      </p:sp>
      <p:pic>
        <p:nvPicPr>
          <p:cNvPr id="11" name="Picture 8" descr="C:\Users\SUJATA\Desktop\download (2).pn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228600" y="3657600"/>
            <a:ext cx="4038600" cy="2286000"/>
          </a:xfrm>
          <a:prstGeom prst="rect">
            <a:avLst/>
          </a:prstGeom>
          <a:noFill/>
          <a:ln w="19050">
            <a:solidFill>
              <a:schemeClr val="tx1"/>
            </a:solidFill>
          </a:ln>
        </p:spPr>
      </p:pic>
      <p:pic>
        <p:nvPicPr>
          <p:cNvPr id="1026" name="Picture 2"/>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4495800" y="3657600"/>
            <a:ext cx="4419600" cy="2286000"/>
          </a:xfrm>
          <a:prstGeom prst="rect">
            <a:avLst/>
          </a:prstGeom>
          <a:noFill/>
          <a:ln w="19050">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71596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SUMMARY</a:t>
            </a:r>
            <a:endParaRPr lang="en-IN" dirty="0"/>
          </a:p>
        </p:txBody>
      </p:sp>
      <p:sp>
        <p:nvSpPr>
          <p:cNvPr id="3" name="Content Placeholder 2"/>
          <p:cNvSpPr>
            <a:spLocks noGrp="1"/>
          </p:cNvSpPr>
          <p:nvPr>
            <p:ph idx="1"/>
          </p:nvPr>
        </p:nvSpPr>
        <p:spPr>
          <a:xfrm>
            <a:off x="457200" y="1219200"/>
            <a:ext cx="8229600" cy="4906963"/>
          </a:xfrm>
          <a:ln w="28575">
            <a:solidFill>
              <a:schemeClr val="tx1"/>
            </a:solidFill>
          </a:ln>
        </p:spPr>
        <p:txBody>
          <a:bodyPr/>
          <a:lstStyle/>
          <a:p>
            <a:endParaRPr lang="en-US" dirty="0" smtClean="0"/>
          </a:p>
          <a:p>
            <a:r>
              <a:rPr lang="en-US" dirty="0" smtClean="0"/>
              <a:t>Basic elements of Boolean Algebra</a:t>
            </a:r>
          </a:p>
          <a:p>
            <a:r>
              <a:rPr lang="en-US" dirty="0" smtClean="0"/>
              <a:t>Different representations of Boolean Expression</a:t>
            </a:r>
          </a:p>
          <a:p>
            <a:r>
              <a:rPr lang="en-US" dirty="0" smtClean="0"/>
              <a:t>Different types of Logic Gates and Truth Tables</a:t>
            </a:r>
          </a:p>
          <a:p>
            <a:r>
              <a:rPr lang="en-US" dirty="0" smtClean="0"/>
              <a:t>Laws Of Boolean Algebra</a:t>
            </a:r>
          </a:p>
          <a:p>
            <a:r>
              <a:rPr lang="en-US" dirty="0" smtClean="0"/>
              <a:t>Principle of Duality</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style>
          <a:lnRef idx="1">
            <a:schemeClr val="accent1"/>
          </a:lnRef>
          <a:fillRef idx="2">
            <a:schemeClr val="accent1"/>
          </a:fillRef>
          <a:effectRef idx="1">
            <a:schemeClr val="accent1"/>
          </a:effectRef>
          <a:fontRef idx="minor">
            <a:schemeClr val="dk1"/>
          </a:fontRef>
        </p:style>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sz="6000" b="1" dirty="0" smtClean="0"/>
              <a:t>THANK YOU</a:t>
            </a:r>
            <a:endParaRPr lang="en-IN" sz="6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381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Logic gates </a:t>
            </a:r>
            <a:endParaRPr lang="en-US" dirty="0"/>
          </a:p>
        </p:txBody>
      </p:sp>
      <p:sp>
        <p:nvSpPr>
          <p:cNvPr id="3" name="Content Placeholder 2"/>
          <p:cNvSpPr>
            <a:spLocks noGrp="1"/>
          </p:cNvSpPr>
          <p:nvPr>
            <p:ph idx="1"/>
          </p:nvPr>
        </p:nvSpPr>
        <p:spPr>
          <a:xfrm>
            <a:off x="152400" y="685800"/>
            <a:ext cx="8763000" cy="2286000"/>
          </a:xfrm>
          <a:ln w="12700">
            <a:solidFill>
              <a:schemeClr val="tx1"/>
            </a:solidFill>
          </a:ln>
        </p:spPr>
        <p:txBody>
          <a:bodyPr>
            <a:normAutofit fontScale="70000" lnSpcReduction="20000"/>
          </a:bodyPr>
          <a:lstStyle/>
          <a:p>
            <a:pPr marL="355600" marR="5080">
              <a:spcBef>
                <a:spcPts val="100"/>
              </a:spcBef>
              <a:buNone/>
              <a:tabLst>
                <a:tab pos="438784" algn="l"/>
                <a:tab pos="439420" algn="l"/>
                <a:tab pos="866140" algn="l"/>
                <a:tab pos="1478915" algn="l"/>
                <a:tab pos="2277110" algn="l"/>
                <a:tab pos="2925445" algn="l"/>
                <a:tab pos="3486150" algn="l"/>
                <a:tab pos="4335145" algn="l"/>
                <a:tab pos="4760595" algn="l"/>
                <a:tab pos="5507355" algn="l"/>
                <a:tab pos="6546850" algn="l"/>
                <a:tab pos="7992109" algn="l"/>
              </a:tabLst>
            </a:pPr>
            <a:r>
              <a:rPr lang="en-US" b="1" dirty="0" smtClean="0"/>
              <a:t>	Digital </a:t>
            </a:r>
            <a:r>
              <a:rPr lang="en-US" b="1" dirty="0"/>
              <a:t>systems </a:t>
            </a:r>
            <a:r>
              <a:rPr lang="en-US" dirty="0"/>
              <a:t>are said to be constructed by using logic gates. </a:t>
            </a:r>
            <a:r>
              <a:rPr lang="en-IN" b="1" dirty="0" smtClean="0"/>
              <a:t>Logic gates </a:t>
            </a:r>
            <a:r>
              <a:rPr lang="en-IN" dirty="0" smtClean="0"/>
              <a:t>are the basic building blocks of any digital system. It is an electronic circuit having one or more than one input and only one output. </a:t>
            </a:r>
            <a:r>
              <a:rPr lang="en-US" dirty="0" smtClean="0"/>
              <a:t>There are several gates like  AND</a:t>
            </a:r>
            <a:r>
              <a:rPr lang="en-US" dirty="0"/>
              <a:t>, OR, NOT, NAND, NOR, EXOR and EXNOR </a:t>
            </a:r>
            <a:r>
              <a:rPr lang="en-US" dirty="0" smtClean="0"/>
              <a:t>used in designing electronic circuit.</a:t>
            </a:r>
            <a:r>
              <a:rPr lang="en-IN" dirty="0" smtClean="0"/>
              <a:t> Using</a:t>
            </a:r>
            <a:r>
              <a:rPr lang="en-IN" b="1" dirty="0" smtClean="0"/>
              <a:t> Laws of Boolean </a:t>
            </a:r>
            <a:r>
              <a:rPr lang="en-IN" b="1" dirty="0" err="1" smtClean="0"/>
              <a:t>Algebra,</a:t>
            </a:r>
            <a:r>
              <a:rPr lang="en-IN" dirty="0" err="1" smtClean="0"/>
              <a:t>We</a:t>
            </a:r>
            <a:r>
              <a:rPr lang="en-IN" dirty="0" smtClean="0"/>
              <a:t> can reduce and simplify a complex Boolean expression in an attempt to reduce the number of logic gates required.</a:t>
            </a:r>
          </a:p>
          <a:p>
            <a:pPr marL="355600" marR="5080">
              <a:spcBef>
                <a:spcPts val="100"/>
              </a:spcBef>
              <a:buNone/>
              <a:tabLst>
                <a:tab pos="438784" algn="l"/>
                <a:tab pos="439420" algn="l"/>
                <a:tab pos="866140" algn="l"/>
                <a:tab pos="1478915" algn="l"/>
                <a:tab pos="2277110" algn="l"/>
                <a:tab pos="2925445" algn="l"/>
                <a:tab pos="3486150" algn="l"/>
                <a:tab pos="4335145" algn="l"/>
                <a:tab pos="4760595" algn="l"/>
                <a:tab pos="5507355" algn="l"/>
                <a:tab pos="6546850" algn="l"/>
                <a:tab pos="7992109" algn="l"/>
              </a:tabLst>
            </a:pPr>
            <a:r>
              <a:rPr lang="en-US" dirty="0"/>
              <a:t> </a:t>
            </a:r>
            <a:endParaRPr lang="en-US" dirty="0" smtClean="0"/>
          </a:p>
          <a:p>
            <a:pPr lvl="1">
              <a:buFont typeface="Wingdings" pitchFamily="2" charset="2"/>
              <a:buChar char="Ø"/>
            </a:pPr>
            <a:endParaRPr lang="en-US" dirty="0">
              <a:latin typeface="Arial"/>
              <a:cs typeface="Arial"/>
            </a:endParaRPr>
          </a:p>
        </p:txBody>
      </p:sp>
      <p:pic>
        <p:nvPicPr>
          <p:cNvPr id="1027" name="Picture 3"/>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6858000" y="4038600"/>
            <a:ext cx="2133600" cy="1676400"/>
          </a:xfrm>
          <a:prstGeom prst="rect">
            <a:avLst/>
          </a:prstGeom>
          <a:noFill/>
          <a:ln w="12700">
            <a:solidFill>
              <a:schemeClr val="tx1"/>
            </a:solidFill>
            <a:miter lim="800000"/>
            <a:headEnd/>
            <a:tailEnd/>
          </a:ln>
          <a:effectLst/>
        </p:spPr>
      </p:pic>
      <p:pic>
        <p:nvPicPr>
          <p:cNvPr id="6" name="Picture 3"/>
          <p:cNvPicPr>
            <a:picLocks noChangeAspect="1" noChangeArrowheads="1"/>
          </p:cNvPicPr>
          <p:nvPr/>
        </p:nvPicPr>
        <p:blipFill>
          <a:blip r:embed="rId3">
            <a:duotone>
              <a:prstClr val="black"/>
              <a:schemeClr val="accent1">
                <a:tint val="45000"/>
                <a:satMod val="400000"/>
              </a:schemeClr>
            </a:duotone>
            <a:lum bright="-9000"/>
          </a:blip>
          <a:srcRect/>
          <a:stretch>
            <a:fillRect/>
          </a:stretch>
        </p:blipFill>
        <p:spPr bwMode="auto">
          <a:xfrm>
            <a:off x="228600" y="3124200"/>
            <a:ext cx="6553200" cy="3581400"/>
          </a:xfrm>
          <a:prstGeom prst="rect">
            <a:avLst/>
          </a:prstGeom>
          <a:noFill/>
          <a:ln w="12700">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381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Fundamental gates</a:t>
            </a:r>
            <a:endParaRPr lang="en-IN" dirty="0"/>
          </a:p>
        </p:txBody>
      </p:sp>
      <p:sp>
        <p:nvSpPr>
          <p:cNvPr id="4" name="Rectangle 3"/>
          <p:cNvSpPr/>
          <p:nvPr/>
        </p:nvSpPr>
        <p:spPr>
          <a:xfrm>
            <a:off x="152400" y="3505199"/>
            <a:ext cx="8839200" cy="3139321"/>
          </a:xfrm>
          <a:prstGeom prst="rect">
            <a:avLst/>
          </a:prstGeom>
          <a:ln w="19050">
            <a:solidFill>
              <a:schemeClr val="tx1"/>
            </a:solidFill>
          </a:ln>
        </p:spPr>
        <p:txBody>
          <a:bodyPr wrap="square">
            <a:spAutoFit/>
          </a:bodyPr>
          <a:lstStyle/>
          <a:p>
            <a:pPr lvl="1"/>
            <a:r>
              <a:rPr lang="en-US" b="1" dirty="0" smtClean="0"/>
              <a:t>There are three fundamental Logic Gates.</a:t>
            </a:r>
          </a:p>
          <a:p>
            <a:pPr lvl="1">
              <a:buFont typeface="Wingdings" pitchFamily="2" charset="2"/>
              <a:buChar char="Ø"/>
            </a:pPr>
            <a:r>
              <a:rPr lang="en-US" b="1" dirty="0" smtClean="0"/>
              <a:t>AND gate:</a:t>
            </a:r>
            <a:r>
              <a:rPr lang="en-US" dirty="0" smtClean="0"/>
              <a:t> The AND gate is an electronic circuit that gives a </a:t>
            </a:r>
            <a:r>
              <a:rPr lang="en-US" b="1" dirty="0" smtClean="0"/>
              <a:t>high</a:t>
            </a:r>
            <a:r>
              <a:rPr lang="en-US" dirty="0" smtClean="0"/>
              <a:t> output (1) only if </a:t>
            </a:r>
            <a:r>
              <a:rPr lang="en-US" b="1" dirty="0" smtClean="0"/>
              <a:t>all</a:t>
            </a:r>
            <a:r>
              <a:rPr lang="en-US" dirty="0" smtClean="0"/>
              <a:t> its inputs are high.  A dot (.) is used to show the AND operation i.e. </a:t>
            </a:r>
            <a:r>
              <a:rPr lang="en-US" b="1" dirty="0" smtClean="0"/>
              <a:t>A.B </a:t>
            </a:r>
            <a:r>
              <a:rPr lang="en-US" dirty="0" smtClean="0"/>
              <a:t>.This dot is sometimes omitted i.e. </a:t>
            </a:r>
            <a:r>
              <a:rPr lang="en-US" b="1" dirty="0" smtClean="0"/>
              <a:t>AB</a:t>
            </a:r>
            <a:r>
              <a:rPr lang="en-US" dirty="0" smtClean="0"/>
              <a:t> </a:t>
            </a:r>
          </a:p>
          <a:p>
            <a:pPr lvl="1">
              <a:buFont typeface="Wingdings" pitchFamily="2" charset="2"/>
              <a:buChar char="Ø"/>
            </a:pPr>
            <a:endParaRPr lang="en-US" dirty="0" smtClean="0"/>
          </a:p>
          <a:p>
            <a:pPr lvl="1">
              <a:buFont typeface="Wingdings" pitchFamily="2" charset="2"/>
              <a:buChar char="Ø"/>
            </a:pPr>
            <a:r>
              <a:rPr lang="en-US" b="1" dirty="0" smtClean="0"/>
              <a:t>OR gate:</a:t>
            </a:r>
            <a:r>
              <a:rPr lang="en-US" dirty="0" smtClean="0"/>
              <a:t> The OR gate is an electronic circuit that gives a high output (1) if </a:t>
            </a:r>
            <a:r>
              <a:rPr lang="en-US" b="1" dirty="0" smtClean="0"/>
              <a:t>one or more</a:t>
            </a:r>
            <a:r>
              <a:rPr lang="en-US" dirty="0" smtClean="0"/>
              <a:t> of its inputs are high.  A plus (+) is used to show the OR operation. i.e. </a:t>
            </a:r>
            <a:r>
              <a:rPr lang="en-US" b="1" dirty="0" smtClean="0"/>
              <a:t>A + B</a:t>
            </a:r>
          </a:p>
          <a:p>
            <a:pPr lvl="1"/>
            <a:endParaRPr lang="en-US" b="1" dirty="0" smtClean="0"/>
          </a:p>
          <a:p>
            <a:pPr lvl="1">
              <a:buFont typeface="Wingdings" pitchFamily="2" charset="2"/>
              <a:buChar char="Ø"/>
            </a:pPr>
            <a:r>
              <a:rPr lang="en-US" b="1" dirty="0" smtClean="0"/>
              <a:t>NOT gate: </a:t>
            </a:r>
            <a:r>
              <a:rPr lang="en-US" dirty="0" smtClean="0"/>
              <a:t>The NOT gate is an electronic circuit that produces an inverted version of the input at its output.  It is also known as an </a:t>
            </a:r>
            <a:r>
              <a:rPr lang="en-US" b="1" dirty="0" smtClean="0"/>
              <a:t>inverter</a:t>
            </a:r>
            <a:r>
              <a:rPr lang="en-US" dirty="0" smtClean="0"/>
              <a:t>.  If the input variable is A, the inverted output is known as NOT A.  This is also shown as </a:t>
            </a:r>
            <a:r>
              <a:rPr lang="en-US" b="1" dirty="0" smtClean="0"/>
              <a:t>A'</a:t>
            </a:r>
            <a:r>
              <a:rPr lang="en-US" dirty="0" smtClean="0"/>
              <a:t>, or </a:t>
            </a:r>
            <a:r>
              <a:rPr lang="en-US" b="1" dirty="0" smtClean="0"/>
              <a:t>A with a bar</a:t>
            </a:r>
            <a:r>
              <a:rPr lang="en-US" dirty="0" smtClean="0"/>
              <a:t>.</a:t>
            </a:r>
            <a:endParaRPr lang="en-IN" dirty="0"/>
          </a:p>
        </p:txBody>
      </p:sp>
      <p:pic>
        <p:nvPicPr>
          <p:cNvPr id="3074" name="Picture 2"/>
          <p:cNvPicPr>
            <a:picLocks noChangeAspect="1" noChangeArrowheads="1"/>
          </p:cNvPicPr>
          <p:nvPr/>
        </p:nvPicPr>
        <p:blipFill>
          <a:blip r:embed="rId2">
            <a:duotone>
              <a:prstClr val="black"/>
              <a:schemeClr val="accent1">
                <a:tint val="45000"/>
                <a:satMod val="400000"/>
              </a:schemeClr>
            </a:duotone>
            <a:lum bright="-4000" contrast="17000"/>
          </a:blip>
          <a:srcRect/>
          <a:stretch>
            <a:fillRect/>
          </a:stretch>
        </p:blipFill>
        <p:spPr bwMode="auto">
          <a:xfrm>
            <a:off x="152400" y="609600"/>
            <a:ext cx="8839200" cy="2743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Truth Table of Fundamental Gates</a:t>
            </a:r>
            <a:endParaRPr lang="en-IN" dirty="0"/>
          </a:p>
        </p:txBody>
      </p:sp>
      <p:pic>
        <p:nvPicPr>
          <p:cNvPr id="4" name="Content Placeholder 3"/>
          <p:cNvPicPr>
            <a:picLocks noGrp="1" noChangeAspect="1" noChangeArrowheads="1"/>
          </p:cNvPicPr>
          <p:nvPr>
            <p:ph idx="1"/>
          </p:nvPr>
        </p:nvPicPr>
        <p:blipFill>
          <a:blip r:embed="rId2">
            <a:duotone>
              <a:prstClr val="black"/>
              <a:schemeClr val="accent1">
                <a:tint val="45000"/>
                <a:satMod val="400000"/>
              </a:schemeClr>
            </a:duotone>
            <a:lum bright="-9000" contrast="14000"/>
          </a:blip>
          <a:srcRect/>
          <a:stretch>
            <a:fillRect/>
          </a:stretch>
        </p:blipFill>
        <p:spPr bwMode="auto">
          <a:xfrm>
            <a:off x="152400" y="2590800"/>
            <a:ext cx="8839200" cy="4114800"/>
          </a:xfrm>
          <a:prstGeom prst="rect">
            <a:avLst/>
          </a:prstGeom>
          <a:noFill/>
          <a:ln w="12700">
            <a:solidFill>
              <a:schemeClr val="tx1"/>
            </a:solidFill>
            <a:miter lim="800000"/>
            <a:headEnd/>
            <a:tailEnd/>
          </a:ln>
          <a:effectLst/>
        </p:spPr>
      </p:pic>
      <p:sp>
        <p:nvSpPr>
          <p:cNvPr id="5" name="Rectangle 4"/>
          <p:cNvSpPr/>
          <p:nvPr/>
        </p:nvSpPr>
        <p:spPr>
          <a:xfrm>
            <a:off x="152400" y="762000"/>
            <a:ext cx="8839200" cy="1754326"/>
          </a:xfrm>
          <a:prstGeom prst="rect">
            <a:avLst/>
          </a:prstGeom>
          <a:ln w="12700">
            <a:solidFill>
              <a:schemeClr val="tx1"/>
            </a:solidFill>
          </a:ln>
        </p:spPr>
        <p:txBody>
          <a:bodyPr wrap="square">
            <a:spAutoFit/>
          </a:bodyPr>
          <a:lstStyle/>
          <a:p>
            <a:pPr lvl="1"/>
            <a:r>
              <a:rPr lang="en-IN" dirty="0" smtClean="0"/>
              <a:t>The table used to represent the Boolean Expression of a logic gate function is commonly called a </a:t>
            </a:r>
            <a:r>
              <a:rPr lang="en-IN" b="1" dirty="0" smtClean="0"/>
              <a:t>Truth Table</a:t>
            </a:r>
            <a:r>
              <a:rPr lang="en-IN" dirty="0" smtClean="0"/>
              <a:t>. A logic gate truth table shows each possible input combination to the gate or circuit with the resultant output depending upon the combination of these input(s). consider a single </a:t>
            </a:r>
            <a:r>
              <a:rPr lang="en-IN" b="1" dirty="0" smtClean="0"/>
              <a:t>2-input</a:t>
            </a:r>
            <a:r>
              <a:rPr lang="en-IN" dirty="0" smtClean="0"/>
              <a:t> logic circuit with input variables labelled as A and B. There are “four” possible input combinations or 2</a:t>
            </a:r>
            <a:r>
              <a:rPr lang="en-IN" baseline="30000" dirty="0" smtClean="0"/>
              <a:t>2</a:t>
            </a:r>
            <a:r>
              <a:rPr lang="en-IN" dirty="0" smtClean="0"/>
              <a:t> of “OFF” and “ON” for the two inputs.  “ON” or “OFF” represent a logic level “1” or a logic level “0” respectively.</a:t>
            </a:r>
            <a:r>
              <a:rPr lang="en-US" b="1"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118363"/>
            <a:ext cx="8305799" cy="635000"/>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lnSpc>
                <a:spcPct val="100000"/>
              </a:lnSpc>
              <a:spcBef>
                <a:spcPts val="95"/>
              </a:spcBef>
            </a:pPr>
            <a:r>
              <a:rPr sz="4000" spc="-5" dirty="0"/>
              <a:t>Logical Operators</a:t>
            </a:r>
            <a:r>
              <a:rPr sz="4000" spc="-15" dirty="0"/>
              <a:t> </a:t>
            </a:r>
            <a:r>
              <a:rPr sz="4000" spc="-5" dirty="0"/>
              <a:t>(NOT)</a:t>
            </a:r>
            <a:endParaRPr sz="4000" dirty="0"/>
          </a:p>
        </p:txBody>
      </p:sp>
      <p:sp>
        <p:nvSpPr>
          <p:cNvPr id="3" name="object 3"/>
          <p:cNvSpPr txBox="1"/>
          <p:nvPr/>
        </p:nvSpPr>
        <p:spPr>
          <a:xfrm>
            <a:off x="0" y="2209800"/>
            <a:ext cx="8835390" cy="1436291"/>
          </a:xfrm>
          <a:prstGeom prst="rect">
            <a:avLst/>
          </a:prstGeom>
          <a:ln w="12700">
            <a:noFill/>
          </a:ln>
        </p:spPr>
        <p:txBody>
          <a:bodyPr vert="horz" wrap="square" lIns="0" tIns="12700" rIns="0" bIns="0" rtlCol="0">
            <a:spAutoFit/>
          </a:bodyPr>
          <a:lstStyle/>
          <a:p>
            <a:pPr marL="12700" algn="just">
              <a:lnSpc>
                <a:spcPct val="100000"/>
              </a:lnSpc>
              <a:spcBef>
                <a:spcPts val="509"/>
              </a:spcBef>
            </a:pPr>
            <a:r>
              <a:rPr lang="en-US" sz="2000" b="1" dirty="0" smtClean="0">
                <a:latin typeface="Arial"/>
                <a:cs typeface="Arial"/>
              </a:rPr>
              <a:t>		</a:t>
            </a:r>
          </a:p>
          <a:p>
            <a:pPr marL="12700" algn="just">
              <a:lnSpc>
                <a:spcPct val="100000"/>
              </a:lnSpc>
              <a:spcBef>
                <a:spcPts val="509"/>
              </a:spcBef>
            </a:pPr>
            <a:endParaRPr sz="2000" b="1" dirty="0">
              <a:latin typeface="Arial"/>
              <a:cs typeface="Arial"/>
            </a:endParaRPr>
          </a:p>
          <a:p>
            <a:pPr marL="12700" algn="just">
              <a:lnSpc>
                <a:spcPct val="100000"/>
              </a:lnSpc>
              <a:spcBef>
                <a:spcPts val="480"/>
              </a:spcBef>
            </a:pPr>
            <a:r>
              <a:rPr lang="en-US" sz="2000" b="1" dirty="0" smtClean="0">
                <a:latin typeface="Arial"/>
                <a:cs typeface="Arial"/>
              </a:rPr>
              <a:t>  			 </a:t>
            </a:r>
          </a:p>
          <a:p>
            <a:pPr marL="12700" algn="just">
              <a:lnSpc>
                <a:spcPct val="100000"/>
              </a:lnSpc>
              <a:spcBef>
                <a:spcPts val="480"/>
              </a:spcBef>
            </a:pPr>
            <a:r>
              <a:rPr lang="en-US" sz="2000" b="1" dirty="0" smtClean="0">
                <a:latin typeface="Arial"/>
                <a:cs typeface="Arial"/>
              </a:rPr>
              <a:t>			</a:t>
            </a:r>
            <a:r>
              <a:rPr sz="2000" b="1" smtClean="0">
                <a:latin typeface="Arial"/>
                <a:cs typeface="Arial"/>
              </a:rPr>
              <a:t>Truth</a:t>
            </a:r>
            <a:r>
              <a:rPr lang="en-US" sz="2000" b="1" dirty="0" smtClean="0">
                <a:latin typeface="Arial"/>
                <a:cs typeface="Arial"/>
              </a:rPr>
              <a:t> T</a:t>
            </a:r>
            <a:r>
              <a:rPr sz="2000" b="1" dirty="0" smtClean="0">
                <a:latin typeface="Arial"/>
                <a:cs typeface="Arial"/>
              </a:rPr>
              <a:t>able for </a:t>
            </a:r>
            <a:r>
              <a:rPr sz="2000" b="1" dirty="0">
                <a:latin typeface="Arial"/>
                <a:cs typeface="Arial"/>
              </a:rPr>
              <a:t>NOT </a:t>
            </a:r>
            <a:r>
              <a:rPr sz="2000" b="1" spc="-5" dirty="0" smtClean="0">
                <a:latin typeface="Arial"/>
                <a:cs typeface="Arial"/>
              </a:rPr>
              <a:t>operator</a:t>
            </a:r>
            <a:r>
              <a:rPr lang="en-US" sz="2000" b="1" spc="-5" dirty="0" smtClean="0">
                <a:latin typeface="Arial"/>
                <a:cs typeface="Arial"/>
              </a:rPr>
              <a:t>:</a:t>
            </a:r>
            <a:endParaRPr sz="2000" b="1" dirty="0">
              <a:latin typeface="Arial"/>
              <a:cs typeface="Arial"/>
            </a:endParaRPr>
          </a:p>
        </p:txBody>
      </p:sp>
      <p:graphicFrame>
        <p:nvGraphicFramePr>
          <p:cNvPr id="4" name="object 4"/>
          <p:cNvGraphicFramePr>
            <a:graphicFrameLocks noGrp="1"/>
          </p:cNvGraphicFramePr>
          <p:nvPr/>
        </p:nvGraphicFramePr>
        <p:xfrm>
          <a:off x="3352800" y="3657600"/>
          <a:ext cx="2438400" cy="2208402"/>
        </p:xfrm>
        <a:graphic>
          <a:graphicData uri="http://schemas.openxmlformats.org/drawingml/2006/table">
            <a:tbl>
              <a:tblPr firstRow="1" bandRow="1">
                <a:tableStyleId>{2D5ABB26-0587-4C30-8999-92F81FD0307C}</a:tableStyleId>
              </a:tblPr>
              <a:tblGrid>
                <a:gridCol w="1225550"/>
                <a:gridCol w="1212850"/>
              </a:tblGrid>
              <a:tr h="736219">
                <a:tc>
                  <a:txBody>
                    <a:bodyPr/>
                    <a:lstStyle/>
                    <a:p>
                      <a:pPr marL="526415">
                        <a:lnSpc>
                          <a:spcPct val="100000"/>
                        </a:lnSpc>
                        <a:spcBef>
                          <a:spcPts val="245"/>
                        </a:spcBef>
                      </a:pPr>
                      <a:r>
                        <a:rPr sz="1800" b="1" dirty="0">
                          <a:solidFill>
                            <a:schemeClr val="tx1"/>
                          </a:solidFill>
                          <a:latin typeface="Carlito"/>
                          <a:cs typeface="Carlito"/>
                        </a:rPr>
                        <a:t>X</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spc="-10" dirty="0">
                          <a:solidFill>
                            <a:schemeClr val="tx1"/>
                          </a:solidFill>
                          <a:latin typeface="Carlito"/>
                          <a:cs typeface="Carlito"/>
                        </a:rPr>
                        <a:t>X’</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736091">
                <a:tc>
                  <a:txBody>
                    <a:bodyPr/>
                    <a:lstStyle/>
                    <a:p>
                      <a:pPr marL="532130">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736092">
                <a:tc>
                  <a:txBody>
                    <a:bodyPr/>
                    <a:lstStyle/>
                    <a:p>
                      <a:pPr marL="532130">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250"/>
                        </a:spcBef>
                      </a:pPr>
                      <a:r>
                        <a:rPr sz="1800" dirty="0">
                          <a:latin typeface="Carlito"/>
                          <a:cs typeface="Carlito"/>
                        </a:rPr>
                        <a:t>0</a:t>
                      </a: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
        <p:nvSpPr>
          <p:cNvPr id="6" name="Rectangle 5"/>
          <p:cNvSpPr/>
          <p:nvPr/>
        </p:nvSpPr>
        <p:spPr>
          <a:xfrm>
            <a:off x="152400" y="914400"/>
            <a:ext cx="8763000" cy="2031325"/>
          </a:xfrm>
          <a:prstGeom prst="rect">
            <a:avLst/>
          </a:prstGeom>
          <a:ln w="19050">
            <a:solidFill>
              <a:schemeClr val="tx1"/>
            </a:solidFill>
          </a:ln>
        </p:spPr>
        <p:txBody>
          <a:bodyPr wrap="square">
            <a:spAutoFit/>
          </a:bodyPr>
          <a:lstStyle/>
          <a:p>
            <a:endParaRPr lang="en-IN" dirty="0" smtClean="0"/>
          </a:p>
          <a:p>
            <a:r>
              <a:rPr lang="en-IN" dirty="0" smtClean="0"/>
              <a:t>The </a:t>
            </a:r>
            <a:r>
              <a:rPr lang="en-IN" b="1" dirty="0" smtClean="0"/>
              <a:t>Logic NOT Function</a:t>
            </a:r>
            <a:r>
              <a:rPr lang="en-IN" dirty="0" smtClean="0"/>
              <a:t> is  a single input inverter that changes the input of a logic level “1” to an output of logic level “0” and vice versa. In Boolean algebra the inverting Logic NOT Function follows the </a:t>
            </a:r>
            <a:r>
              <a:rPr lang="en-IN" b="1" dirty="0" smtClean="0"/>
              <a:t>Complementation Law</a:t>
            </a:r>
            <a:r>
              <a:rPr lang="en-IN" dirty="0" smtClean="0"/>
              <a:t> producing inversion. As </a:t>
            </a:r>
            <a:r>
              <a:rPr lang="en-IN" b="1" dirty="0" smtClean="0"/>
              <a:t>NOT</a:t>
            </a:r>
            <a:r>
              <a:rPr lang="en-IN" dirty="0" smtClean="0"/>
              <a:t> gates perform the logic </a:t>
            </a:r>
            <a:r>
              <a:rPr lang="en-IN" b="1" dirty="0" smtClean="0"/>
              <a:t>INVERT</a:t>
            </a:r>
            <a:r>
              <a:rPr lang="en-IN" dirty="0" smtClean="0"/>
              <a:t> or </a:t>
            </a:r>
            <a:r>
              <a:rPr lang="en-IN" b="1" dirty="0" smtClean="0"/>
              <a:t>COMPLEMENTATION</a:t>
            </a:r>
            <a:r>
              <a:rPr lang="en-IN" dirty="0" smtClean="0"/>
              <a:t> function, they are more commonly known as </a:t>
            </a:r>
            <a:r>
              <a:rPr lang="en-IN" b="1" dirty="0" smtClean="0"/>
              <a:t>Inverters</a:t>
            </a:r>
            <a:r>
              <a:rPr lang="en-IN" dirty="0" smtClean="0"/>
              <a:t> because they invert the signal</a:t>
            </a:r>
          </a:p>
          <a:p>
            <a:endParaRPr lang="en-IN" dirty="0"/>
          </a:p>
        </p:txBody>
      </p:sp>
      <p:pic>
        <p:nvPicPr>
          <p:cNvPr id="1026" name="Picture 2" descr="C:\Users\SUJATA\Desktop\boolean-boo44.gif"/>
          <p:cNvPicPr>
            <a:picLocks noChangeAspect="1" noChangeArrowheads="1"/>
          </p:cNvPicPr>
          <p:nvPr/>
        </p:nvPicPr>
        <p:blipFill>
          <a:blip r:embed="rId2">
            <a:duotone>
              <a:prstClr val="black"/>
              <a:schemeClr val="tx2">
                <a:tint val="45000"/>
                <a:satMod val="400000"/>
              </a:schemeClr>
            </a:duotone>
            <a:lum bright="-16000"/>
          </a:blip>
          <a:srcRect/>
          <a:stretch>
            <a:fillRect/>
          </a:stretch>
        </p:blipFill>
        <p:spPr bwMode="auto">
          <a:xfrm>
            <a:off x="5943600" y="2362200"/>
            <a:ext cx="2228850" cy="5905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18363"/>
            <a:ext cx="8381999" cy="635000"/>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lnSpc>
                <a:spcPct val="100000"/>
              </a:lnSpc>
              <a:spcBef>
                <a:spcPts val="95"/>
              </a:spcBef>
            </a:pPr>
            <a:r>
              <a:rPr sz="4000" spc="-5" dirty="0"/>
              <a:t>Logical Operators</a:t>
            </a:r>
            <a:r>
              <a:rPr sz="4000" spc="-15" dirty="0"/>
              <a:t> </a:t>
            </a:r>
            <a:r>
              <a:rPr sz="4000" spc="-5" dirty="0"/>
              <a:t>(AND)</a:t>
            </a:r>
            <a:endParaRPr sz="4000" dirty="0"/>
          </a:p>
        </p:txBody>
      </p:sp>
      <p:sp>
        <p:nvSpPr>
          <p:cNvPr id="3" name="object 3"/>
          <p:cNvSpPr txBox="1"/>
          <p:nvPr/>
        </p:nvSpPr>
        <p:spPr>
          <a:xfrm>
            <a:off x="152400" y="914400"/>
            <a:ext cx="8834120" cy="3600986"/>
          </a:xfrm>
          <a:prstGeom prst="rect">
            <a:avLst/>
          </a:prstGeom>
          <a:ln w="19050">
            <a:solidFill>
              <a:schemeClr val="tx1"/>
            </a:solidFill>
          </a:ln>
        </p:spPr>
        <p:txBody>
          <a:bodyPr vert="horz" wrap="square" lIns="0" tIns="73660" rIns="0" bIns="0" rtlCol="0">
            <a:spAutoFit/>
          </a:bodyPr>
          <a:lstStyle/>
          <a:p>
            <a:pPr marL="355600" indent="-342900">
              <a:lnSpc>
                <a:spcPct val="100000"/>
              </a:lnSpc>
              <a:spcBef>
                <a:spcPts val="580"/>
              </a:spcBef>
              <a:tabLst>
                <a:tab pos="354965" algn="l"/>
                <a:tab pos="355600" algn="l"/>
                <a:tab pos="2048510" algn="l"/>
                <a:tab pos="4349115" algn="l"/>
              </a:tabLst>
            </a:pPr>
            <a:r>
              <a:rPr lang="en-IN" sz="2000" b="1" dirty="0" smtClean="0"/>
              <a:t>	Logical AND operation</a:t>
            </a:r>
            <a:r>
              <a:rPr lang="en-IN" sz="2000" dirty="0" smtClean="0"/>
              <a:t> is also known as Boolean AND </a:t>
            </a:r>
            <a:r>
              <a:rPr lang="en-IN" sz="2000" b="1" dirty="0" smtClean="0"/>
              <a:t>operation.  </a:t>
            </a:r>
            <a:r>
              <a:rPr sz="2000" b="1" smtClean="0">
                <a:latin typeface="Arial"/>
                <a:cs typeface="Arial"/>
              </a:rPr>
              <a:t>AND</a:t>
            </a:r>
            <a:r>
              <a:rPr sz="2000" spc="10" smtClean="0">
                <a:latin typeface="Arial"/>
                <a:cs typeface="Arial"/>
              </a:rPr>
              <a:t> </a:t>
            </a:r>
            <a:r>
              <a:rPr sz="2000" spc="-5" smtClean="0">
                <a:latin typeface="Arial"/>
                <a:cs typeface="Arial"/>
              </a:rPr>
              <a:t>operator</a:t>
            </a:r>
            <a:r>
              <a:rPr lang="en-IN" sz="2000" dirty="0" smtClean="0">
                <a:latin typeface="Arial"/>
                <a:cs typeface="Arial"/>
              </a:rPr>
              <a:t> ( . )</a:t>
            </a:r>
            <a:r>
              <a:rPr lang="en-US" sz="2000" spc="-5" dirty="0" smtClean="0">
                <a:latin typeface="Arial"/>
                <a:cs typeface="Arial"/>
              </a:rPr>
              <a:t> </a:t>
            </a:r>
            <a:r>
              <a:rPr sz="2000" spc="-5" smtClean="0">
                <a:latin typeface="Arial"/>
                <a:cs typeface="Arial"/>
              </a:rPr>
              <a:t>is  appl</a:t>
            </a:r>
            <a:r>
              <a:rPr lang="en-US" sz="2000" spc="-5" dirty="0" err="1" smtClean="0">
                <a:latin typeface="Arial"/>
                <a:cs typeface="Arial"/>
              </a:rPr>
              <a:t>ied</a:t>
            </a:r>
            <a:r>
              <a:rPr lang="en-US" sz="2000" spc="-5" dirty="0" smtClean="0">
                <a:latin typeface="Arial"/>
                <a:cs typeface="Arial"/>
              </a:rPr>
              <a:t> on</a:t>
            </a:r>
            <a:r>
              <a:rPr sz="2000" spc="-5" smtClean="0">
                <a:latin typeface="Arial"/>
                <a:cs typeface="Arial"/>
              </a:rPr>
              <a:t> </a:t>
            </a:r>
            <a:r>
              <a:rPr sz="2000" dirty="0">
                <a:latin typeface="Arial"/>
                <a:cs typeface="Arial"/>
              </a:rPr>
              <a:t>two variables</a:t>
            </a:r>
            <a:r>
              <a:rPr sz="2000" dirty="0" smtClean="0">
                <a:latin typeface="Arial"/>
                <a:cs typeface="Arial"/>
              </a:rPr>
              <a:t>.</a:t>
            </a:r>
            <a:r>
              <a:rPr lang="en-US" sz="2000" dirty="0" smtClean="0">
                <a:latin typeface="Arial"/>
                <a:cs typeface="Arial"/>
              </a:rPr>
              <a:t> Ex. </a:t>
            </a:r>
            <a:r>
              <a:rPr sz="2000" spc="-125" dirty="0" smtClean="0">
                <a:latin typeface="Arial"/>
                <a:cs typeface="Arial"/>
              </a:rPr>
              <a:t> </a:t>
            </a:r>
            <a:r>
              <a:rPr sz="2000" spc="-5" dirty="0">
                <a:latin typeface="Arial"/>
                <a:cs typeface="Arial"/>
              </a:rPr>
              <a:t>X.Y</a:t>
            </a:r>
            <a:endParaRPr sz="2000" dirty="0">
              <a:latin typeface="Arial"/>
              <a:cs typeface="Arial"/>
            </a:endParaRPr>
          </a:p>
          <a:p>
            <a:pPr marL="355600" marR="5080" indent="-342900">
              <a:lnSpc>
                <a:spcPct val="100000"/>
              </a:lnSpc>
              <a:spcBef>
                <a:spcPts val="480"/>
              </a:spcBef>
              <a:tabLst>
                <a:tab pos="354965" algn="l"/>
                <a:tab pos="355600" algn="l"/>
                <a:tab pos="1217930" algn="l"/>
                <a:tab pos="4821555" algn="l"/>
              </a:tabLst>
            </a:pPr>
            <a:r>
              <a:rPr lang="en-US" sz="2000" spc="-5" dirty="0" smtClean="0">
                <a:latin typeface="Arial"/>
                <a:cs typeface="Arial"/>
              </a:rPr>
              <a:t>	</a:t>
            </a:r>
            <a:r>
              <a:rPr sz="2000" spc="-5" smtClean="0">
                <a:latin typeface="Arial"/>
                <a:cs typeface="Arial"/>
              </a:rPr>
              <a:t>It </a:t>
            </a:r>
            <a:r>
              <a:rPr sz="2000" dirty="0">
                <a:latin typeface="Arial"/>
                <a:cs typeface="Arial"/>
              </a:rPr>
              <a:t>shows a very </a:t>
            </a:r>
            <a:r>
              <a:rPr sz="2000" spc="-5" dirty="0">
                <a:latin typeface="Arial"/>
                <a:cs typeface="Arial"/>
              </a:rPr>
              <a:t>important</a:t>
            </a:r>
            <a:r>
              <a:rPr sz="2000" spc="480" dirty="0">
                <a:latin typeface="Arial"/>
                <a:cs typeface="Arial"/>
              </a:rPr>
              <a:t> </a:t>
            </a:r>
            <a:r>
              <a:rPr sz="2000" spc="-5" dirty="0">
                <a:latin typeface="Arial"/>
                <a:cs typeface="Arial"/>
              </a:rPr>
              <a:t>operation</a:t>
            </a:r>
            <a:r>
              <a:rPr sz="2000" spc="80" dirty="0">
                <a:latin typeface="Arial"/>
                <a:cs typeface="Arial"/>
              </a:rPr>
              <a:t> </a:t>
            </a:r>
            <a:r>
              <a:rPr sz="2000" dirty="0" smtClean="0">
                <a:latin typeface="Arial"/>
                <a:cs typeface="Arial"/>
              </a:rPr>
              <a:t>of</a:t>
            </a:r>
            <a:r>
              <a:rPr lang="en-US" sz="2000" dirty="0" smtClean="0">
                <a:latin typeface="Arial"/>
                <a:cs typeface="Arial"/>
              </a:rPr>
              <a:t> </a:t>
            </a:r>
            <a:r>
              <a:rPr sz="2000" spc="-5" dirty="0" smtClean="0">
                <a:latin typeface="Arial"/>
                <a:cs typeface="Arial"/>
              </a:rPr>
              <a:t>Boolean </a:t>
            </a:r>
            <a:r>
              <a:rPr lang="en-US" sz="2000" spc="-5" dirty="0" smtClean="0">
                <a:latin typeface="Arial"/>
                <a:cs typeface="Arial"/>
              </a:rPr>
              <a:t>A</a:t>
            </a:r>
            <a:r>
              <a:rPr sz="2000" spc="-5" dirty="0" smtClean="0">
                <a:latin typeface="Arial"/>
                <a:cs typeface="Arial"/>
              </a:rPr>
              <a:t>lgebra </a:t>
            </a:r>
            <a:r>
              <a:rPr sz="2000" spc="-5" dirty="0">
                <a:latin typeface="Arial"/>
                <a:cs typeface="Arial"/>
              </a:rPr>
              <a:t>which is </a:t>
            </a:r>
            <a:r>
              <a:rPr sz="2000" dirty="0">
                <a:latin typeface="Arial"/>
                <a:cs typeface="Arial"/>
              </a:rPr>
              <a:t>known </a:t>
            </a:r>
            <a:r>
              <a:rPr sz="2000" spc="-15" dirty="0">
                <a:latin typeface="Arial"/>
                <a:cs typeface="Arial"/>
              </a:rPr>
              <a:t>as  </a:t>
            </a:r>
            <a:r>
              <a:rPr sz="2000" spc="-5" dirty="0">
                <a:latin typeface="Arial"/>
                <a:cs typeface="Arial"/>
              </a:rPr>
              <a:t>logical	multiplication.</a:t>
            </a:r>
            <a:endParaRPr sz="2000" dirty="0">
              <a:latin typeface="Arial"/>
              <a:cs typeface="Arial"/>
            </a:endParaRPr>
          </a:p>
          <a:p>
            <a:pPr marL="355600" indent="-342900">
              <a:lnSpc>
                <a:spcPct val="100000"/>
              </a:lnSpc>
              <a:spcBef>
                <a:spcPts val="480"/>
              </a:spcBef>
              <a:tabLst>
                <a:tab pos="354965" algn="l"/>
                <a:tab pos="355600" algn="l"/>
              </a:tabLst>
            </a:pPr>
            <a:r>
              <a:rPr lang="en-US" sz="2000" b="1" spc="-5" dirty="0" smtClean="0">
                <a:latin typeface="Arial"/>
                <a:cs typeface="Arial"/>
              </a:rPr>
              <a:t>					</a:t>
            </a:r>
            <a:r>
              <a:rPr sz="2000" b="1" spc="-5" dirty="0" smtClean="0">
                <a:latin typeface="Arial"/>
                <a:cs typeface="Arial"/>
              </a:rPr>
              <a:t>X.Y </a:t>
            </a:r>
            <a:r>
              <a:rPr sz="2000" b="1" spc="-5" dirty="0">
                <a:latin typeface="Arial"/>
                <a:cs typeface="Arial"/>
              </a:rPr>
              <a:t>is to </a:t>
            </a:r>
            <a:r>
              <a:rPr sz="2000" b="1" dirty="0">
                <a:latin typeface="Arial"/>
                <a:cs typeface="Arial"/>
              </a:rPr>
              <a:t>be read as X AND</a:t>
            </a:r>
            <a:r>
              <a:rPr sz="2000" b="1" spc="-60" dirty="0">
                <a:latin typeface="Arial"/>
                <a:cs typeface="Arial"/>
              </a:rPr>
              <a:t> </a:t>
            </a:r>
            <a:r>
              <a:rPr sz="2000" b="1" spc="-5" dirty="0" smtClean="0">
                <a:latin typeface="Arial"/>
                <a:cs typeface="Arial"/>
              </a:rPr>
              <a:t>Y</a:t>
            </a:r>
            <a:endParaRPr sz="2000" b="1" dirty="0">
              <a:latin typeface="Arial"/>
              <a:cs typeface="Arial"/>
            </a:endParaRPr>
          </a:p>
          <a:p>
            <a:pPr marL="355600" indent="-342900">
              <a:lnSpc>
                <a:spcPct val="100000"/>
              </a:lnSpc>
              <a:spcBef>
                <a:spcPts val="480"/>
              </a:spcBef>
              <a:tabLst>
                <a:tab pos="354965" algn="l"/>
                <a:tab pos="355600" algn="l"/>
              </a:tabLst>
            </a:pPr>
            <a:r>
              <a:rPr lang="en-US" sz="2000" b="1" spc="-5" dirty="0" smtClean="0">
                <a:latin typeface="Arial"/>
                <a:cs typeface="Arial"/>
              </a:rPr>
              <a:t>	</a:t>
            </a:r>
            <a:r>
              <a:rPr sz="2000" b="1" spc="-5" smtClean="0">
                <a:latin typeface="Arial"/>
                <a:cs typeface="Arial"/>
              </a:rPr>
              <a:t>Rules </a:t>
            </a:r>
            <a:r>
              <a:rPr sz="2000" dirty="0">
                <a:latin typeface="Arial"/>
                <a:cs typeface="Arial"/>
              </a:rPr>
              <a:t>of AND </a:t>
            </a:r>
            <a:r>
              <a:rPr sz="2000" spc="-5" dirty="0">
                <a:latin typeface="Arial"/>
                <a:cs typeface="Arial"/>
              </a:rPr>
              <a:t>operation</a:t>
            </a:r>
            <a:r>
              <a:rPr sz="2000" spc="-55" dirty="0">
                <a:latin typeface="Arial"/>
                <a:cs typeface="Arial"/>
              </a:rPr>
              <a:t> </a:t>
            </a:r>
            <a:r>
              <a:rPr sz="2000" dirty="0">
                <a:latin typeface="Arial"/>
                <a:cs typeface="Arial"/>
              </a:rPr>
              <a:t>are-</a:t>
            </a:r>
          </a:p>
          <a:p>
            <a:pPr marL="1841500">
              <a:lnSpc>
                <a:spcPct val="100000"/>
              </a:lnSpc>
              <a:spcBef>
                <a:spcPts val="480"/>
              </a:spcBef>
            </a:pPr>
            <a:r>
              <a:rPr sz="2000" dirty="0">
                <a:latin typeface="Arial"/>
                <a:cs typeface="Arial"/>
              </a:rPr>
              <a:t>0 . 0 =</a:t>
            </a:r>
            <a:r>
              <a:rPr sz="2000" spc="-145" dirty="0">
                <a:latin typeface="Arial"/>
                <a:cs typeface="Arial"/>
              </a:rPr>
              <a:t> </a:t>
            </a:r>
            <a:r>
              <a:rPr sz="2000" dirty="0">
                <a:latin typeface="Arial"/>
                <a:cs typeface="Arial"/>
              </a:rPr>
              <a:t>0</a:t>
            </a:r>
          </a:p>
          <a:p>
            <a:pPr marL="1841500">
              <a:lnSpc>
                <a:spcPct val="100000"/>
              </a:lnSpc>
              <a:spcBef>
                <a:spcPts val="480"/>
              </a:spcBef>
            </a:pPr>
            <a:r>
              <a:rPr sz="2000" dirty="0">
                <a:latin typeface="Arial"/>
                <a:cs typeface="Arial"/>
              </a:rPr>
              <a:t>0 . 1 =</a:t>
            </a:r>
            <a:r>
              <a:rPr sz="2000" spc="-145" dirty="0">
                <a:latin typeface="Arial"/>
                <a:cs typeface="Arial"/>
              </a:rPr>
              <a:t> </a:t>
            </a:r>
            <a:r>
              <a:rPr sz="2000" dirty="0">
                <a:latin typeface="Arial"/>
                <a:cs typeface="Arial"/>
              </a:rPr>
              <a:t>0</a:t>
            </a:r>
          </a:p>
          <a:p>
            <a:pPr marL="1841500">
              <a:lnSpc>
                <a:spcPct val="100000"/>
              </a:lnSpc>
              <a:spcBef>
                <a:spcPts val="480"/>
              </a:spcBef>
            </a:pPr>
            <a:r>
              <a:rPr sz="2000" dirty="0">
                <a:latin typeface="Arial"/>
                <a:cs typeface="Arial"/>
              </a:rPr>
              <a:t>1 . 0 =</a:t>
            </a:r>
            <a:r>
              <a:rPr sz="2000" spc="-145" dirty="0">
                <a:latin typeface="Arial"/>
                <a:cs typeface="Arial"/>
              </a:rPr>
              <a:t> </a:t>
            </a:r>
            <a:r>
              <a:rPr sz="2000" dirty="0">
                <a:latin typeface="Arial"/>
                <a:cs typeface="Arial"/>
              </a:rPr>
              <a:t>0</a:t>
            </a:r>
          </a:p>
          <a:p>
            <a:pPr marL="1841500">
              <a:lnSpc>
                <a:spcPct val="100000"/>
              </a:lnSpc>
              <a:spcBef>
                <a:spcPts val="484"/>
              </a:spcBef>
            </a:pPr>
            <a:r>
              <a:rPr sz="2000" dirty="0">
                <a:latin typeface="Arial"/>
                <a:cs typeface="Arial"/>
              </a:rPr>
              <a:t>1 . 1 </a:t>
            </a:r>
            <a:r>
              <a:rPr sz="2000">
                <a:latin typeface="Arial"/>
                <a:cs typeface="Arial"/>
              </a:rPr>
              <a:t>=</a:t>
            </a:r>
            <a:r>
              <a:rPr sz="2000" spc="-145">
                <a:latin typeface="Arial"/>
                <a:cs typeface="Arial"/>
              </a:rPr>
              <a:t> </a:t>
            </a:r>
            <a:r>
              <a:rPr sz="2000" smtClean="0">
                <a:latin typeface="Arial"/>
                <a:cs typeface="Arial"/>
              </a:rPr>
              <a:t>1</a:t>
            </a:r>
            <a:r>
              <a:rPr lang="en-US" sz="2000" b="1" dirty="0" smtClean="0">
                <a:latin typeface="Arial"/>
                <a:cs typeface="Arial"/>
              </a:rPr>
              <a:t>				</a:t>
            </a:r>
            <a:endParaRPr sz="2000" b="1" dirty="0">
              <a:latin typeface="Arial"/>
              <a:cs typeface="Arial"/>
            </a:endParaRPr>
          </a:p>
        </p:txBody>
      </p:sp>
      <p:graphicFrame>
        <p:nvGraphicFramePr>
          <p:cNvPr id="4" name="object 4"/>
          <p:cNvGraphicFramePr>
            <a:graphicFrameLocks noGrp="1"/>
          </p:cNvGraphicFramePr>
          <p:nvPr/>
        </p:nvGraphicFramePr>
        <p:xfrm>
          <a:off x="3048000" y="4953000"/>
          <a:ext cx="2901951" cy="1788794"/>
        </p:xfrm>
        <a:graphic>
          <a:graphicData uri="http://schemas.openxmlformats.org/drawingml/2006/table">
            <a:tbl>
              <a:tblPr firstRow="1" bandRow="1">
                <a:tableStyleId>{2D5ABB26-0587-4C30-8999-92F81FD0307C}</a:tableStyleId>
              </a:tblPr>
              <a:tblGrid>
                <a:gridCol w="967317"/>
                <a:gridCol w="967317"/>
                <a:gridCol w="967317"/>
              </a:tblGrid>
              <a:tr h="212089">
                <a:tc>
                  <a:txBody>
                    <a:bodyPr/>
                    <a:lstStyle/>
                    <a:p>
                      <a:pPr marL="635" algn="ctr">
                        <a:lnSpc>
                          <a:spcPct val="100000"/>
                        </a:lnSpc>
                        <a:spcBef>
                          <a:spcPts val="245"/>
                        </a:spcBef>
                      </a:pPr>
                      <a:r>
                        <a:rPr sz="1800" b="1" dirty="0">
                          <a:solidFill>
                            <a:schemeClr val="tx1"/>
                          </a:solidFill>
                          <a:latin typeface="Carlito"/>
                          <a:cs typeface="Carlito"/>
                        </a:rPr>
                        <a:t>X</a:t>
                      </a:r>
                      <a:endParaRPr sz="180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308610">
                        <a:lnSpc>
                          <a:spcPct val="100000"/>
                        </a:lnSpc>
                        <a:spcBef>
                          <a:spcPts val="245"/>
                        </a:spcBef>
                      </a:pPr>
                      <a:r>
                        <a:rPr sz="1800" b="1" dirty="0">
                          <a:solidFill>
                            <a:schemeClr val="tx1"/>
                          </a:solidFill>
                          <a:latin typeface="Carlito"/>
                          <a:cs typeface="Carlito"/>
                        </a:rPr>
                        <a:t>Y</a:t>
                      </a:r>
                      <a:endParaRPr sz="180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b="1" spc="-55" dirty="0">
                          <a:solidFill>
                            <a:schemeClr val="tx1"/>
                          </a:solidFill>
                          <a:latin typeface="Carlito"/>
                          <a:cs typeface="Carlito"/>
                        </a:rPr>
                        <a:t>X.Y</a:t>
                      </a:r>
                      <a:endParaRPr sz="180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70840">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309880">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70839">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309880">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370840">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309880">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370840">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309880">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
        <p:nvSpPr>
          <p:cNvPr id="6" name="object 6"/>
          <p:cNvSpPr txBox="1"/>
          <p:nvPr/>
        </p:nvSpPr>
        <p:spPr>
          <a:xfrm>
            <a:off x="3886200" y="3352800"/>
            <a:ext cx="4648200" cy="585417"/>
          </a:xfrm>
          <a:prstGeom prst="rect">
            <a:avLst/>
          </a:prstGeom>
          <a:noFill/>
        </p:spPr>
        <p:txBody>
          <a:bodyPr vert="horz" wrap="square" lIns="0" tIns="31115" rIns="0" bIns="0" rtlCol="0">
            <a:spAutoFit/>
          </a:bodyPr>
          <a:lstStyle/>
          <a:p>
            <a:pPr marL="92075" marR="149225">
              <a:lnSpc>
                <a:spcPct val="100000"/>
              </a:lnSpc>
              <a:spcBef>
                <a:spcPts val="245"/>
              </a:spcBef>
            </a:pPr>
            <a:r>
              <a:rPr sz="1800" spc="-10" dirty="0">
                <a:latin typeface="Carlito"/>
                <a:cs typeface="Carlito"/>
              </a:rPr>
              <a:t>Result </a:t>
            </a:r>
            <a:r>
              <a:rPr sz="1800" spc="-5" dirty="0">
                <a:latin typeface="Carlito"/>
                <a:cs typeface="Carlito"/>
              </a:rPr>
              <a:t>will be </a:t>
            </a:r>
            <a:r>
              <a:rPr sz="1800" dirty="0">
                <a:latin typeface="Carlito"/>
                <a:cs typeface="Carlito"/>
              </a:rPr>
              <a:t>1 </a:t>
            </a:r>
            <a:r>
              <a:rPr sz="1800" spc="-5" dirty="0">
                <a:latin typeface="Carlito"/>
                <a:cs typeface="Carlito"/>
              </a:rPr>
              <a:t>only </a:t>
            </a:r>
            <a:r>
              <a:rPr sz="1800" dirty="0">
                <a:latin typeface="Carlito"/>
                <a:cs typeface="Carlito"/>
              </a:rPr>
              <a:t>when  </a:t>
            </a:r>
            <a:r>
              <a:rPr sz="1800" spc="-5" dirty="0">
                <a:latin typeface="Carlito"/>
                <a:cs typeface="Carlito"/>
              </a:rPr>
              <a:t>both </a:t>
            </a:r>
            <a:r>
              <a:rPr sz="1800" dirty="0">
                <a:latin typeface="Carlito"/>
                <a:cs typeface="Carlito"/>
              </a:rPr>
              <a:t>the inputs </a:t>
            </a:r>
            <a:r>
              <a:rPr sz="1800" spc="-5" dirty="0">
                <a:latin typeface="Carlito"/>
                <a:cs typeface="Carlito"/>
              </a:rPr>
              <a:t>will be </a:t>
            </a:r>
            <a:r>
              <a:rPr sz="1800" dirty="0">
                <a:latin typeface="Carlito"/>
                <a:cs typeface="Carlito"/>
              </a:rPr>
              <a:t>1  </a:t>
            </a:r>
            <a:r>
              <a:rPr sz="1800" spc="-5" dirty="0">
                <a:latin typeface="Carlito"/>
                <a:cs typeface="Carlito"/>
              </a:rPr>
              <a:t>otherwise </a:t>
            </a:r>
            <a:r>
              <a:rPr sz="1800" spc="-10" dirty="0">
                <a:latin typeface="Carlito"/>
                <a:cs typeface="Carlito"/>
              </a:rPr>
              <a:t>result </a:t>
            </a:r>
            <a:r>
              <a:rPr sz="1800" spc="-5" dirty="0">
                <a:latin typeface="Carlito"/>
                <a:cs typeface="Carlito"/>
              </a:rPr>
              <a:t>will  </a:t>
            </a:r>
            <a:r>
              <a:rPr sz="1800" spc="-15" dirty="0">
                <a:latin typeface="Carlito"/>
                <a:cs typeface="Carlito"/>
              </a:rPr>
              <a:t>always </a:t>
            </a:r>
            <a:r>
              <a:rPr sz="1800" spc="-5" dirty="0">
                <a:latin typeface="Carlito"/>
                <a:cs typeface="Carlito"/>
              </a:rPr>
              <a:t>be</a:t>
            </a:r>
            <a:r>
              <a:rPr sz="1800" spc="20" dirty="0">
                <a:latin typeface="Carlito"/>
                <a:cs typeface="Carlito"/>
              </a:rPr>
              <a:t> </a:t>
            </a:r>
            <a:r>
              <a:rPr sz="1800" dirty="0">
                <a:latin typeface="Carlito"/>
                <a:cs typeface="Carlito"/>
              </a:rPr>
              <a:t>0.</a:t>
            </a:r>
          </a:p>
        </p:txBody>
      </p:sp>
      <p:sp>
        <p:nvSpPr>
          <p:cNvPr id="7" name="Rectangle 6"/>
          <p:cNvSpPr/>
          <p:nvPr/>
        </p:nvSpPr>
        <p:spPr>
          <a:xfrm>
            <a:off x="2971800" y="4572000"/>
            <a:ext cx="3256725" cy="369332"/>
          </a:xfrm>
          <a:prstGeom prst="rect">
            <a:avLst/>
          </a:prstGeom>
        </p:spPr>
        <p:txBody>
          <a:bodyPr wrap="none">
            <a:spAutoFit/>
          </a:bodyPr>
          <a:lstStyle/>
          <a:p>
            <a:r>
              <a:rPr lang="en-IN" b="1" dirty="0" smtClean="0">
                <a:latin typeface="Arial"/>
                <a:cs typeface="Arial"/>
              </a:rPr>
              <a:t>AND</a:t>
            </a:r>
            <a:r>
              <a:rPr lang="en-IN" b="1" spc="15" dirty="0" smtClean="0">
                <a:latin typeface="Arial"/>
                <a:cs typeface="Arial"/>
              </a:rPr>
              <a:t> </a:t>
            </a:r>
            <a:r>
              <a:rPr lang="en-IN" b="1" spc="-5" dirty="0" smtClean="0">
                <a:latin typeface="Arial"/>
                <a:cs typeface="Arial"/>
              </a:rPr>
              <a:t>operator’s T</a:t>
            </a:r>
            <a:r>
              <a:rPr lang="en-IN" b="1" dirty="0" smtClean="0">
                <a:latin typeface="Arial"/>
                <a:cs typeface="Arial"/>
              </a:rPr>
              <a:t>ruth Table</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18363"/>
            <a:ext cx="8305800" cy="635000"/>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lnSpc>
                <a:spcPct val="100000"/>
              </a:lnSpc>
              <a:spcBef>
                <a:spcPts val="95"/>
              </a:spcBef>
            </a:pPr>
            <a:r>
              <a:rPr sz="4000" spc="-10" dirty="0"/>
              <a:t>Logical </a:t>
            </a:r>
            <a:r>
              <a:rPr sz="4000" spc="-5" dirty="0"/>
              <a:t>Operators</a:t>
            </a:r>
            <a:r>
              <a:rPr sz="4000" spc="15" dirty="0"/>
              <a:t> </a:t>
            </a:r>
            <a:r>
              <a:rPr sz="4000" spc="-5" dirty="0"/>
              <a:t>(OR)</a:t>
            </a:r>
            <a:endParaRPr sz="4000" dirty="0"/>
          </a:p>
        </p:txBody>
      </p:sp>
      <p:sp>
        <p:nvSpPr>
          <p:cNvPr id="3" name="object 3"/>
          <p:cNvSpPr txBox="1"/>
          <p:nvPr/>
        </p:nvSpPr>
        <p:spPr>
          <a:xfrm>
            <a:off x="152400" y="990600"/>
            <a:ext cx="8834120" cy="3293209"/>
          </a:xfrm>
          <a:prstGeom prst="rect">
            <a:avLst/>
          </a:prstGeom>
          <a:ln w="19050">
            <a:solidFill>
              <a:schemeClr val="tx1"/>
            </a:solidFill>
          </a:ln>
        </p:spPr>
        <p:txBody>
          <a:bodyPr vert="horz" wrap="square" lIns="0" tIns="73660" rIns="0" bIns="0" rtlCol="0">
            <a:spAutoFit/>
          </a:bodyPr>
          <a:lstStyle/>
          <a:p>
            <a:pPr marL="355600" indent="-342900">
              <a:lnSpc>
                <a:spcPct val="100000"/>
              </a:lnSpc>
              <a:spcBef>
                <a:spcPts val="580"/>
              </a:spcBef>
              <a:tabLst>
                <a:tab pos="354965" algn="l"/>
                <a:tab pos="355600" algn="l"/>
                <a:tab pos="1890395" algn="l"/>
                <a:tab pos="4191635" algn="l"/>
              </a:tabLst>
            </a:pPr>
            <a:r>
              <a:rPr lang="en-US" sz="2000" b="1" dirty="0" smtClean="0">
                <a:latin typeface="Arial"/>
                <a:cs typeface="Arial"/>
              </a:rPr>
              <a:t>	</a:t>
            </a:r>
            <a:r>
              <a:rPr sz="2000" b="1" smtClean="0">
                <a:latin typeface="Arial"/>
                <a:cs typeface="Arial"/>
              </a:rPr>
              <a:t>OR</a:t>
            </a:r>
            <a:r>
              <a:rPr sz="2000" smtClean="0">
                <a:latin typeface="Arial"/>
                <a:cs typeface="Arial"/>
              </a:rPr>
              <a:t> </a:t>
            </a:r>
            <a:r>
              <a:rPr sz="2000" spc="-5" smtClean="0">
                <a:latin typeface="Arial"/>
                <a:cs typeface="Arial"/>
              </a:rPr>
              <a:t>operator</a:t>
            </a:r>
            <a:r>
              <a:rPr lang="en-IN" sz="2000" dirty="0" smtClean="0">
                <a:latin typeface="Arial"/>
                <a:cs typeface="Arial"/>
              </a:rPr>
              <a:t> ( + )</a:t>
            </a:r>
            <a:r>
              <a:rPr lang="en-US" sz="2000" spc="-5" dirty="0" smtClean="0">
                <a:latin typeface="Arial"/>
                <a:cs typeface="Arial"/>
              </a:rPr>
              <a:t> </a:t>
            </a:r>
            <a:r>
              <a:rPr sz="2000" spc="-5" smtClean="0">
                <a:latin typeface="Arial"/>
                <a:cs typeface="Arial"/>
              </a:rPr>
              <a:t>is </a:t>
            </a:r>
            <a:r>
              <a:rPr lang="en-US" sz="2000" spc="-5" dirty="0" smtClean="0">
                <a:latin typeface="Arial"/>
                <a:cs typeface="Arial"/>
              </a:rPr>
              <a:t>also</a:t>
            </a:r>
            <a:r>
              <a:rPr sz="2000" spc="-5" smtClean="0">
                <a:latin typeface="Arial"/>
                <a:cs typeface="Arial"/>
              </a:rPr>
              <a:t> appl</a:t>
            </a:r>
            <a:r>
              <a:rPr lang="en-US" sz="2000" spc="-5" dirty="0" err="1" smtClean="0">
                <a:latin typeface="Arial"/>
                <a:cs typeface="Arial"/>
              </a:rPr>
              <a:t>ied</a:t>
            </a:r>
            <a:r>
              <a:rPr lang="en-US" sz="2000" spc="-5" dirty="0" smtClean="0">
                <a:latin typeface="Arial"/>
                <a:cs typeface="Arial"/>
              </a:rPr>
              <a:t> on</a:t>
            </a:r>
            <a:r>
              <a:rPr sz="2000" spc="-5" smtClean="0">
                <a:latin typeface="Arial"/>
                <a:cs typeface="Arial"/>
              </a:rPr>
              <a:t> </a:t>
            </a:r>
            <a:r>
              <a:rPr sz="2000" dirty="0">
                <a:latin typeface="Arial"/>
                <a:cs typeface="Arial"/>
              </a:rPr>
              <a:t>two variables. </a:t>
            </a:r>
            <a:r>
              <a:rPr lang="en-US" sz="2000" dirty="0" smtClean="0">
                <a:latin typeface="Arial"/>
                <a:cs typeface="Arial"/>
              </a:rPr>
              <a:t>Ex. </a:t>
            </a:r>
            <a:r>
              <a:rPr sz="2000" dirty="0" smtClean="0">
                <a:latin typeface="Arial"/>
                <a:cs typeface="Arial"/>
              </a:rPr>
              <a:t>X+Y</a:t>
            </a:r>
            <a:endParaRPr sz="2000" dirty="0">
              <a:latin typeface="Arial"/>
              <a:cs typeface="Arial"/>
            </a:endParaRPr>
          </a:p>
          <a:p>
            <a:pPr marL="355600" marR="5080" indent="-342900">
              <a:lnSpc>
                <a:spcPct val="100000"/>
              </a:lnSpc>
              <a:spcBef>
                <a:spcPts val="480"/>
              </a:spcBef>
              <a:tabLst>
                <a:tab pos="354965" algn="l"/>
                <a:tab pos="355600" algn="l"/>
                <a:tab pos="1217930" algn="l"/>
                <a:tab pos="4821555" algn="l"/>
              </a:tabLst>
            </a:pPr>
            <a:r>
              <a:rPr lang="en-US" sz="2000" spc="-5" dirty="0" smtClean="0">
                <a:latin typeface="Arial"/>
                <a:cs typeface="Arial"/>
              </a:rPr>
              <a:t>	</a:t>
            </a:r>
            <a:r>
              <a:rPr sz="2000" spc="-5" smtClean="0">
                <a:latin typeface="Arial"/>
                <a:cs typeface="Arial"/>
              </a:rPr>
              <a:t>It </a:t>
            </a:r>
            <a:r>
              <a:rPr sz="2000" dirty="0">
                <a:latin typeface="Arial"/>
                <a:cs typeface="Arial"/>
              </a:rPr>
              <a:t>shows a very </a:t>
            </a:r>
            <a:r>
              <a:rPr sz="2000" spc="-5" dirty="0">
                <a:latin typeface="Arial"/>
                <a:cs typeface="Arial"/>
              </a:rPr>
              <a:t>important</a:t>
            </a:r>
            <a:r>
              <a:rPr sz="2000" spc="480" dirty="0">
                <a:latin typeface="Arial"/>
                <a:cs typeface="Arial"/>
              </a:rPr>
              <a:t> </a:t>
            </a:r>
            <a:r>
              <a:rPr sz="2000" spc="-5" dirty="0">
                <a:latin typeface="Arial"/>
                <a:cs typeface="Arial"/>
              </a:rPr>
              <a:t>operation</a:t>
            </a:r>
            <a:r>
              <a:rPr sz="2000" spc="80" dirty="0">
                <a:latin typeface="Arial"/>
                <a:cs typeface="Arial"/>
              </a:rPr>
              <a:t> </a:t>
            </a:r>
            <a:r>
              <a:rPr sz="2000" dirty="0" smtClean="0">
                <a:latin typeface="Arial"/>
                <a:cs typeface="Arial"/>
              </a:rPr>
              <a:t>of</a:t>
            </a:r>
            <a:r>
              <a:rPr lang="en-US" sz="2000" dirty="0" smtClean="0">
                <a:latin typeface="Arial"/>
                <a:cs typeface="Arial"/>
              </a:rPr>
              <a:t> </a:t>
            </a:r>
            <a:r>
              <a:rPr lang="en-US" sz="2000" spc="-5" dirty="0" smtClean="0">
                <a:latin typeface="Arial"/>
                <a:cs typeface="Arial"/>
              </a:rPr>
              <a:t>B</a:t>
            </a:r>
            <a:r>
              <a:rPr sz="2000" spc="-5" smtClean="0">
                <a:latin typeface="Arial"/>
                <a:cs typeface="Arial"/>
              </a:rPr>
              <a:t>o</a:t>
            </a:r>
            <a:r>
              <a:rPr lang="en-US" sz="2000" spc="-5" dirty="0" smtClean="0">
                <a:latin typeface="Arial"/>
                <a:cs typeface="Arial"/>
              </a:rPr>
              <a:t>o</a:t>
            </a:r>
            <a:r>
              <a:rPr sz="2000" spc="-5" smtClean="0">
                <a:latin typeface="Arial"/>
                <a:cs typeface="Arial"/>
              </a:rPr>
              <a:t>lean </a:t>
            </a:r>
            <a:r>
              <a:rPr lang="en-US" sz="2000" spc="-5" dirty="0" smtClean="0">
                <a:latin typeface="Arial"/>
                <a:cs typeface="Arial"/>
              </a:rPr>
              <a:t>A</a:t>
            </a:r>
            <a:r>
              <a:rPr sz="2000" spc="-5" smtClean="0">
                <a:latin typeface="Arial"/>
                <a:cs typeface="Arial"/>
              </a:rPr>
              <a:t>lgebra </a:t>
            </a:r>
            <a:r>
              <a:rPr sz="2000" smtClean="0">
                <a:latin typeface="Arial"/>
                <a:cs typeface="Arial"/>
              </a:rPr>
              <a:t>known </a:t>
            </a:r>
            <a:r>
              <a:rPr sz="2000" spc="-15" dirty="0">
                <a:latin typeface="Arial"/>
                <a:cs typeface="Arial"/>
              </a:rPr>
              <a:t>as  </a:t>
            </a:r>
            <a:r>
              <a:rPr sz="2000" spc="-5" dirty="0" smtClean="0">
                <a:latin typeface="Arial"/>
                <a:cs typeface="Arial"/>
              </a:rPr>
              <a:t>logical</a:t>
            </a:r>
            <a:r>
              <a:rPr lang="en-US" sz="2000" spc="-5" dirty="0" smtClean="0">
                <a:latin typeface="Arial"/>
                <a:cs typeface="Arial"/>
              </a:rPr>
              <a:t> </a:t>
            </a:r>
            <a:r>
              <a:rPr sz="2000" spc="-5" dirty="0" smtClean="0">
                <a:latin typeface="Arial"/>
                <a:cs typeface="Arial"/>
              </a:rPr>
              <a:t>addition</a:t>
            </a:r>
            <a:r>
              <a:rPr sz="2000" spc="-5" dirty="0">
                <a:latin typeface="Arial"/>
                <a:cs typeface="Arial"/>
              </a:rPr>
              <a:t>.</a:t>
            </a:r>
            <a:endParaRPr sz="2000" dirty="0">
              <a:latin typeface="Arial"/>
              <a:cs typeface="Arial"/>
            </a:endParaRPr>
          </a:p>
          <a:p>
            <a:pPr marL="355600" indent="-342900" algn="ctr">
              <a:lnSpc>
                <a:spcPct val="100000"/>
              </a:lnSpc>
              <a:spcBef>
                <a:spcPts val="480"/>
              </a:spcBef>
              <a:tabLst>
                <a:tab pos="354965" algn="l"/>
                <a:tab pos="355600" algn="l"/>
              </a:tabLst>
            </a:pPr>
            <a:r>
              <a:rPr sz="2000" b="1" dirty="0">
                <a:latin typeface="Arial"/>
                <a:cs typeface="Arial"/>
              </a:rPr>
              <a:t>X+Y </a:t>
            </a:r>
            <a:r>
              <a:rPr sz="2000" b="1" spc="-5" dirty="0">
                <a:latin typeface="Arial"/>
                <a:cs typeface="Arial"/>
              </a:rPr>
              <a:t>is to </a:t>
            </a:r>
            <a:r>
              <a:rPr sz="2000" b="1" dirty="0">
                <a:latin typeface="Arial"/>
                <a:cs typeface="Arial"/>
              </a:rPr>
              <a:t>be read as X OR</a:t>
            </a:r>
            <a:r>
              <a:rPr sz="2000" b="1" spc="-90" dirty="0">
                <a:latin typeface="Arial"/>
                <a:cs typeface="Arial"/>
              </a:rPr>
              <a:t> </a:t>
            </a:r>
            <a:r>
              <a:rPr sz="2000" b="1" spc="-5" dirty="0">
                <a:latin typeface="Arial"/>
                <a:cs typeface="Arial"/>
              </a:rPr>
              <a:t>Y.</a:t>
            </a:r>
            <a:endParaRPr sz="2000" b="1" dirty="0">
              <a:latin typeface="Arial"/>
              <a:cs typeface="Arial"/>
            </a:endParaRPr>
          </a:p>
          <a:p>
            <a:pPr marL="355600" indent="-342900">
              <a:lnSpc>
                <a:spcPct val="100000"/>
              </a:lnSpc>
              <a:spcBef>
                <a:spcPts val="480"/>
              </a:spcBef>
              <a:tabLst>
                <a:tab pos="354965" algn="l"/>
                <a:tab pos="355600" algn="l"/>
              </a:tabLst>
            </a:pPr>
            <a:r>
              <a:rPr lang="en-US" sz="2000" b="1" spc="-5" dirty="0" smtClean="0">
                <a:latin typeface="Arial"/>
                <a:cs typeface="Arial"/>
              </a:rPr>
              <a:t>	</a:t>
            </a:r>
            <a:r>
              <a:rPr sz="2000" b="1" spc="-5" smtClean="0">
                <a:latin typeface="Arial"/>
                <a:cs typeface="Arial"/>
              </a:rPr>
              <a:t>Rules</a:t>
            </a:r>
            <a:r>
              <a:rPr sz="2000" spc="-5" smtClean="0">
                <a:latin typeface="Arial"/>
                <a:cs typeface="Arial"/>
              </a:rPr>
              <a:t> </a:t>
            </a:r>
            <a:r>
              <a:rPr sz="2000" dirty="0">
                <a:latin typeface="Arial"/>
                <a:cs typeface="Arial"/>
              </a:rPr>
              <a:t>of OR </a:t>
            </a:r>
            <a:r>
              <a:rPr sz="2000" spc="-5" dirty="0">
                <a:latin typeface="Arial"/>
                <a:cs typeface="Arial"/>
              </a:rPr>
              <a:t>operation</a:t>
            </a:r>
            <a:r>
              <a:rPr sz="2000" spc="-70" dirty="0">
                <a:latin typeface="Arial"/>
                <a:cs typeface="Arial"/>
              </a:rPr>
              <a:t> </a:t>
            </a:r>
            <a:r>
              <a:rPr sz="2000" dirty="0">
                <a:latin typeface="Arial"/>
                <a:cs typeface="Arial"/>
              </a:rPr>
              <a:t>are-</a:t>
            </a:r>
          </a:p>
          <a:p>
            <a:pPr marL="1841500">
              <a:lnSpc>
                <a:spcPct val="100000"/>
              </a:lnSpc>
              <a:spcBef>
                <a:spcPts val="480"/>
              </a:spcBef>
            </a:pPr>
            <a:r>
              <a:rPr sz="2000" dirty="0">
                <a:latin typeface="Arial"/>
                <a:cs typeface="Arial"/>
              </a:rPr>
              <a:t>0 + 0 =</a:t>
            </a:r>
            <a:r>
              <a:rPr sz="2000" spc="-145" dirty="0">
                <a:latin typeface="Arial"/>
                <a:cs typeface="Arial"/>
              </a:rPr>
              <a:t> </a:t>
            </a:r>
            <a:r>
              <a:rPr sz="2000" dirty="0">
                <a:latin typeface="Arial"/>
                <a:cs typeface="Arial"/>
              </a:rPr>
              <a:t>0</a:t>
            </a:r>
          </a:p>
          <a:p>
            <a:pPr marL="1841500">
              <a:lnSpc>
                <a:spcPct val="100000"/>
              </a:lnSpc>
              <a:spcBef>
                <a:spcPts val="484"/>
              </a:spcBef>
            </a:pPr>
            <a:r>
              <a:rPr sz="2000" dirty="0">
                <a:latin typeface="Arial"/>
                <a:cs typeface="Arial"/>
              </a:rPr>
              <a:t>0 + 1 =</a:t>
            </a:r>
            <a:r>
              <a:rPr sz="2000" spc="-145" dirty="0">
                <a:latin typeface="Arial"/>
                <a:cs typeface="Arial"/>
              </a:rPr>
              <a:t> </a:t>
            </a:r>
            <a:r>
              <a:rPr sz="2000" dirty="0">
                <a:latin typeface="Arial"/>
                <a:cs typeface="Arial"/>
              </a:rPr>
              <a:t>1</a:t>
            </a:r>
          </a:p>
          <a:p>
            <a:pPr marL="1841500">
              <a:lnSpc>
                <a:spcPct val="100000"/>
              </a:lnSpc>
              <a:spcBef>
                <a:spcPts val="480"/>
              </a:spcBef>
            </a:pPr>
            <a:r>
              <a:rPr sz="2000" dirty="0">
                <a:latin typeface="Arial"/>
                <a:cs typeface="Arial"/>
              </a:rPr>
              <a:t>1 + 0 =</a:t>
            </a:r>
            <a:r>
              <a:rPr sz="2000" spc="-145" dirty="0">
                <a:latin typeface="Arial"/>
                <a:cs typeface="Arial"/>
              </a:rPr>
              <a:t> </a:t>
            </a:r>
            <a:r>
              <a:rPr sz="2000" dirty="0">
                <a:latin typeface="Arial"/>
                <a:cs typeface="Arial"/>
              </a:rPr>
              <a:t>1</a:t>
            </a:r>
          </a:p>
          <a:p>
            <a:pPr marL="1841500">
              <a:lnSpc>
                <a:spcPct val="100000"/>
              </a:lnSpc>
              <a:spcBef>
                <a:spcPts val="480"/>
              </a:spcBef>
            </a:pPr>
            <a:r>
              <a:rPr sz="2000" dirty="0">
                <a:latin typeface="Arial"/>
                <a:cs typeface="Arial"/>
              </a:rPr>
              <a:t>1 + 1 </a:t>
            </a:r>
            <a:r>
              <a:rPr sz="2000">
                <a:latin typeface="Arial"/>
                <a:cs typeface="Arial"/>
              </a:rPr>
              <a:t>=</a:t>
            </a:r>
            <a:r>
              <a:rPr sz="2000" spc="-145">
                <a:latin typeface="Arial"/>
                <a:cs typeface="Arial"/>
              </a:rPr>
              <a:t> </a:t>
            </a:r>
            <a:r>
              <a:rPr sz="2000" smtClean="0">
                <a:latin typeface="Arial"/>
                <a:cs typeface="Arial"/>
              </a:rPr>
              <a:t>1</a:t>
            </a:r>
            <a:r>
              <a:rPr lang="en-US" sz="2000" b="1" dirty="0" smtClean="0">
                <a:latin typeface="Arial"/>
                <a:cs typeface="Arial"/>
              </a:rPr>
              <a:t>	</a:t>
            </a:r>
            <a:endParaRPr sz="2000" b="1" dirty="0">
              <a:latin typeface="Arial"/>
              <a:cs typeface="Arial"/>
            </a:endParaRPr>
          </a:p>
        </p:txBody>
      </p:sp>
      <p:graphicFrame>
        <p:nvGraphicFramePr>
          <p:cNvPr id="4" name="object 4"/>
          <p:cNvGraphicFramePr>
            <a:graphicFrameLocks noGrp="1"/>
          </p:cNvGraphicFramePr>
          <p:nvPr/>
        </p:nvGraphicFramePr>
        <p:xfrm>
          <a:off x="3429000" y="4800600"/>
          <a:ext cx="2209800" cy="1930398"/>
        </p:xfrm>
        <a:graphic>
          <a:graphicData uri="http://schemas.openxmlformats.org/drawingml/2006/table">
            <a:tbl>
              <a:tblPr firstRow="1" bandRow="1">
                <a:effectLst>
                  <a:outerShdw blurRad="50800" dist="38100" dir="2700000" algn="tl" rotWithShape="0">
                    <a:prstClr val="black">
                      <a:alpha val="40000"/>
                    </a:prstClr>
                  </a:outerShdw>
                </a:effectLst>
                <a:tableStyleId>{2D5ABB26-0587-4C30-8999-92F81FD0307C}</a:tableStyleId>
              </a:tblPr>
              <a:tblGrid>
                <a:gridCol w="736600"/>
                <a:gridCol w="736600"/>
                <a:gridCol w="736600"/>
              </a:tblGrid>
              <a:tr h="386079">
                <a:tc>
                  <a:txBody>
                    <a:bodyPr/>
                    <a:lstStyle/>
                    <a:p>
                      <a:pPr marL="635" algn="ctr">
                        <a:lnSpc>
                          <a:spcPct val="100000"/>
                        </a:lnSpc>
                        <a:spcBef>
                          <a:spcPts val="245"/>
                        </a:spcBef>
                      </a:pPr>
                      <a:r>
                        <a:rPr sz="1800" b="1" dirty="0">
                          <a:solidFill>
                            <a:schemeClr val="tx1"/>
                          </a:solidFill>
                          <a:latin typeface="Carlito"/>
                          <a:cs typeface="Carlito"/>
                        </a:rPr>
                        <a:t>X</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308610">
                        <a:lnSpc>
                          <a:spcPct val="100000"/>
                        </a:lnSpc>
                        <a:spcBef>
                          <a:spcPts val="245"/>
                        </a:spcBef>
                      </a:pPr>
                      <a:r>
                        <a:rPr sz="1800" b="1" dirty="0">
                          <a:solidFill>
                            <a:schemeClr val="tx1"/>
                          </a:solidFill>
                          <a:latin typeface="Carlito"/>
                          <a:cs typeface="Carlito"/>
                        </a:rPr>
                        <a:t>Y</a:t>
                      </a:r>
                      <a:endParaRPr sz="180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185"/>
                        </a:spcBef>
                      </a:pPr>
                      <a:r>
                        <a:rPr sz="1800" b="1" spc="10" dirty="0">
                          <a:solidFill>
                            <a:schemeClr val="tx1"/>
                          </a:solidFill>
                          <a:latin typeface="Carlito"/>
                          <a:cs typeface="Carlito"/>
                        </a:rPr>
                        <a:t>X</a:t>
                      </a:r>
                      <a:r>
                        <a:rPr sz="1800" b="1" spc="10" dirty="0">
                          <a:solidFill>
                            <a:schemeClr val="tx1"/>
                          </a:solidFill>
                          <a:latin typeface="Mukti Narrow"/>
                          <a:cs typeface="Mukti Narrow"/>
                        </a:rPr>
                        <a:t>+</a:t>
                      </a:r>
                      <a:r>
                        <a:rPr sz="1800" b="1" spc="10" dirty="0">
                          <a:solidFill>
                            <a:schemeClr val="tx1"/>
                          </a:solidFill>
                          <a:latin typeface="Carlito"/>
                          <a:cs typeface="Carlito"/>
                        </a:rPr>
                        <a:t>Y</a:t>
                      </a:r>
                      <a:endParaRPr sz="1800">
                        <a:solidFill>
                          <a:schemeClr val="tx1"/>
                        </a:solidFill>
                        <a:latin typeface="Carlito"/>
                        <a:cs typeface="Carlito"/>
                      </a:endParaRPr>
                    </a:p>
                  </a:txBody>
                  <a:tcPr marL="0" marR="0" marT="2349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386080">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309880">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386079">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309880">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190"/>
                        </a:spcBef>
                      </a:pPr>
                      <a:r>
                        <a:rPr sz="1800" dirty="0">
                          <a:latin typeface="Mukti Narrow"/>
                          <a:cs typeface="Mukti Narrow"/>
                        </a:rPr>
                        <a:t>1</a:t>
                      </a:r>
                      <a:endParaRPr sz="1800">
                        <a:latin typeface="Mukti Narrow"/>
                        <a:cs typeface="Mukti Narrow"/>
                      </a:endParaRPr>
                    </a:p>
                  </a:txBody>
                  <a:tcPr marL="0" marR="0" marT="2413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386080">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309880">
                        <a:lnSpc>
                          <a:spcPct val="100000"/>
                        </a:lnSpc>
                        <a:spcBef>
                          <a:spcPts val="250"/>
                        </a:spcBef>
                      </a:pPr>
                      <a:r>
                        <a:rPr sz="1800" dirty="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635" algn="ctr">
                        <a:lnSpc>
                          <a:spcPct val="100000"/>
                        </a:lnSpc>
                        <a:spcBef>
                          <a:spcPts val="190"/>
                        </a:spcBef>
                      </a:pPr>
                      <a:r>
                        <a:rPr sz="1800" dirty="0">
                          <a:latin typeface="Mukti Narrow"/>
                          <a:cs typeface="Mukti Narrow"/>
                        </a:rPr>
                        <a:t>1</a:t>
                      </a:r>
                      <a:endParaRPr sz="1800">
                        <a:latin typeface="Mukti Narrow"/>
                        <a:cs typeface="Mukti Narrow"/>
                      </a:endParaRPr>
                    </a:p>
                  </a:txBody>
                  <a:tcPr marL="0" marR="0" marT="2413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386080">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309880">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dirty="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
        <p:nvSpPr>
          <p:cNvPr id="7" name="object 7"/>
          <p:cNvSpPr txBox="1"/>
          <p:nvPr/>
        </p:nvSpPr>
        <p:spPr>
          <a:xfrm>
            <a:off x="4114800" y="3429000"/>
            <a:ext cx="3962400" cy="577722"/>
          </a:xfrm>
          <a:prstGeom prst="rect">
            <a:avLst/>
          </a:prstGeom>
          <a:noFill/>
          <a:ln w="12700">
            <a:solidFill>
              <a:schemeClr val="tx1"/>
            </a:solidFill>
          </a:ln>
        </p:spPr>
        <p:txBody>
          <a:bodyPr vert="horz" wrap="square" lIns="0" tIns="23495" rIns="0" bIns="0" rtlCol="0">
            <a:spAutoFit/>
          </a:bodyPr>
          <a:lstStyle/>
          <a:p>
            <a:pPr marL="92075" marR="91440">
              <a:lnSpc>
                <a:spcPct val="100000"/>
              </a:lnSpc>
              <a:spcBef>
                <a:spcPts val="185"/>
              </a:spcBef>
            </a:pPr>
            <a:r>
              <a:rPr sz="1800" spc="-10" dirty="0">
                <a:latin typeface="Carlito"/>
                <a:cs typeface="Carlito"/>
              </a:rPr>
              <a:t>Result </a:t>
            </a:r>
            <a:r>
              <a:rPr sz="1800" spc="-5" dirty="0">
                <a:latin typeface="Carlito"/>
                <a:cs typeface="Carlito"/>
              </a:rPr>
              <a:t>will be </a:t>
            </a:r>
            <a:r>
              <a:rPr sz="1800" spc="35" dirty="0">
                <a:latin typeface="Mukti Narrow"/>
                <a:cs typeface="Mukti Narrow"/>
              </a:rPr>
              <a:t>1 </a:t>
            </a:r>
            <a:r>
              <a:rPr sz="1800" dirty="0">
                <a:latin typeface="Carlito"/>
                <a:cs typeface="Carlito"/>
              </a:rPr>
              <a:t>when  either </a:t>
            </a:r>
            <a:r>
              <a:rPr sz="1800" spc="-5" dirty="0">
                <a:latin typeface="Carlito"/>
                <a:cs typeface="Carlito"/>
              </a:rPr>
              <a:t>of </a:t>
            </a:r>
            <a:r>
              <a:rPr sz="1800" dirty="0">
                <a:latin typeface="Carlito"/>
                <a:cs typeface="Carlito"/>
              </a:rPr>
              <a:t>the input </a:t>
            </a:r>
            <a:r>
              <a:rPr sz="1800" spc="-5" dirty="0">
                <a:latin typeface="Carlito"/>
                <a:cs typeface="Carlito"/>
              </a:rPr>
              <a:t>will </a:t>
            </a:r>
            <a:r>
              <a:rPr sz="1800" spc="35" dirty="0">
                <a:latin typeface="Mukti Narrow"/>
                <a:cs typeface="Mukti Narrow"/>
              </a:rPr>
              <a:t>1  </a:t>
            </a:r>
            <a:r>
              <a:rPr sz="1800" spc="-5" dirty="0">
                <a:latin typeface="Carlito"/>
                <a:cs typeface="Carlito"/>
              </a:rPr>
              <a:t>otherwise </a:t>
            </a:r>
            <a:r>
              <a:rPr sz="1800" spc="-10" dirty="0">
                <a:latin typeface="Carlito"/>
                <a:cs typeface="Carlito"/>
              </a:rPr>
              <a:t>result </a:t>
            </a:r>
            <a:r>
              <a:rPr sz="1800" spc="-5" dirty="0">
                <a:latin typeface="Carlito"/>
                <a:cs typeface="Carlito"/>
              </a:rPr>
              <a:t>will be</a:t>
            </a:r>
            <a:r>
              <a:rPr sz="1800" spc="40" dirty="0">
                <a:latin typeface="Carlito"/>
                <a:cs typeface="Carlito"/>
              </a:rPr>
              <a:t> </a:t>
            </a:r>
            <a:r>
              <a:rPr sz="1800" spc="20" dirty="0">
                <a:latin typeface="Mukti Narrow"/>
                <a:cs typeface="Mukti Narrow"/>
              </a:rPr>
              <a:t>0.</a:t>
            </a:r>
            <a:endParaRPr sz="1800" dirty="0">
              <a:latin typeface="Mukti Narrow"/>
              <a:cs typeface="Mukti Narrow"/>
            </a:endParaRPr>
          </a:p>
        </p:txBody>
      </p:sp>
      <p:sp>
        <p:nvSpPr>
          <p:cNvPr id="6" name="Rectangle 5"/>
          <p:cNvSpPr/>
          <p:nvPr/>
        </p:nvSpPr>
        <p:spPr>
          <a:xfrm>
            <a:off x="2971800" y="4343400"/>
            <a:ext cx="3239605" cy="369332"/>
          </a:xfrm>
          <a:prstGeom prst="rect">
            <a:avLst/>
          </a:prstGeom>
        </p:spPr>
        <p:txBody>
          <a:bodyPr wrap="none">
            <a:spAutoFit/>
          </a:bodyPr>
          <a:lstStyle/>
          <a:p>
            <a:r>
              <a:rPr lang="en-IN" b="1" dirty="0" smtClean="0">
                <a:latin typeface="Arial"/>
                <a:cs typeface="Arial"/>
              </a:rPr>
              <a:t>AND</a:t>
            </a:r>
            <a:r>
              <a:rPr lang="en-IN" b="1" spc="15" dirty="0" smtClean="0">
                <a:latin typeface="Arial"/>
                <a:cs typeface="Arial"/>
              </a:rPr>
              <a:t> </a:t>
            </a:r>
            <a:r>
              <a:rPr lang="en-IN" b="1" spc="-5" dirty="0" smtClean="0">
                <a:latin typeface="Arial"/>
                <a:cs typeface="Arial"/>
              </a:rPr>
              <a:t>operator’s T</a:t>
            </a:r>
            <a:r>
              <a:rPr lang="en-IN" b="1" dirty="0" smtClean="0">
                <a:latin typeface="Arial"/>
                <a:cs typeface="Arial"/>
              </a:rPr>
              <a:t>ruth Table:</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b="1" dirty="0"/>
              <a:t>U</a:t>
            </a:r>
            <a:r>
              <a:rPr lang="en-US" b="1" dirty="0" smtClean="0"/>
              <a:t>niversal </a:t>
            </a:r>
            <a:r>
              <a:rPr lang="en-US" b="1" dirty="0"/>
              <a:t>G</a:t>
            </a:r>
            <a:r>
              <a:rPr lang="en-US" b="1" dirty="0" smtClean="0"/>
              <a:t>ates</a:t>
            </a:r>
            <a:endParaRPr lang="en-US" dirty="0"/>
          </a:p>
        </p:txBody>
      </p:sp>
      <p:sp>
        <p:nvSpPr>
          <p:cNvPr id="3" name="Content Placeholder 2"/>
          <p:cNvSpPr>
            <a:spLocks noGrp="1"/>
          </p:cNvSpPr>
          <p:nvPr>
            <p:ph idx="1"/>
          </p:nvPr>
        </p:nvSpPr>
        <p:spPr>
          <a:xfrm>
            <a:off x="228600" y="762000"/>
            <a:ext cx="8686800" cy="5943600"/>
          </a:xfrm>
          <a:ln w="19050">
            <a:solidFill>
              <a:schemeClr val="tx1"/>
            </a:solidFill>
          </a:ln>
        </p:spPr>
        <p:txBody>
          <a:bodyPr>
            <a:normAutofit/>
          </a:bodyPr>
          <a:lstStyle/>
          <a:p>
            <a:pPr>
              <a:buNone/>
            </a:pPr>
            <a:r>
              <a:rPr lang="en-US" dirty="0" smtClean="0"/>
              <a:t>	</a:t>
            </a:r>
            <a:r>
              <a:rPr lang="en-US" sz="1800" dirty="0" smtClean="0"/>
              <a:t>In addition to </a:t>
            </a:r>
            <a:r>
              <a:rPr lang="en-US" sz="1800" b="1" dirty="0" smtClean="0"/>
              <a:t>AND, OR, and NOT </a:t>
            </a:r>
            <a:r>
              <a:rPr lang="en-US" sz="1800" dirty="0" smtClean="0"/>
              <a:t>,fundamental gates, other logic gates like </a:t>
            </a:r>
            <a:r>
              <a:rPr lang="en-US" sz="1800" b="1" dirty="0" smtClean="0"/>
              <a:t>NAND and NOR</a:t>
            </a:r>
            <a:r>
              <a:rPr lang="en-US" sz="1800" dirty="0" smtClean="0"/>
              <a:t> are also used in the design of digital circuits. A</a:t>
            </a:r>
            <a:r>
              <a:rPr lang="en-US" sz="1800" dirty="0"/>
              <a:t> </a:t>
            </a:r>
            <a:r>
              <a:rPr lang="en-US" sz="1800" b="1" dirty="0"/>
              <a:t>universal gate</a:t>
            </a:r>
            <a:r>
              <a:rPr lang="en-US" sz="1800" dirty="0"/>
              <a:t> is a </a:t>
            </a:r>
            <a:r>
              <a:rPr lang="en-US" sz="1800" b="1" dirty="0"/>
              <a:t>gate</a:t>
            </a:r>
            <a:r>
              <a:rPr lang="en-US" sz="1800" dirty="0"/>
              <a:t> which can implement any Boolean function </a:t>
            </a:r>
            <a:r>
              <a:rPr lang="en-US" sz="1800" dirty="0" smtClean="0"/>
              <a:t>without </a:t>
            </a:r>
            <a:r>
              <a:rPr lang="en-US" sz="1800" dirty="0"/>
              <a:t>use </a:t>
            </a:r>
            <a:r>
              <a:rPr lang="en-US" sz="1800" dirty="0" smtClean="0"/>
              <a:t>of any </a:t>
            </a:r>
            <a:r>
              <a:rPr lang="en-US" sz="1800" dirty="0"/>
              <a:t>other </a:t>
            </a:r>
            <a:r>
              <a:rPr lang="en-US" sz="1800" b="1" dirty="0"/>
              <a:t>gate</a:t>
            </a:r>
            <a:r>
              <a:rPr lang="en-US" sz="1800" dirty="0"/>
              <a:t> type. The NAND and NOR </a:t>
            </a:r>
            <a:r>
              <a:rPr lang="en-US" sz="1800" b="1" dirty="0"/>
              <a:t>gates</a:t>
            </a:r>
            <a:r>
              <a:rPr lang="en-US" sz="1800" dirty="0"/>
              <a:t> are </a:t>
            </a:r>
            <a:r>
              <a:rPr lang="en-US" sz="1800" b="1" dirty="0"/>
              <a:t>universal gates</a:t>
            </a:r>
            <a:r>
              <a:rPr lang="en-US" sz="1800" dirty="0"/>
              <a:t>. In practice, this is advantageous since NAND and NOR </a:t>
            </a:r>
            <a:r>
              <a:rPr lang="en-US" sz="1800" b="1" dirty="0"/>
              <a:t>gates</a:t>
            </a:r>
            <a:r>
              <a:rPr lang="en-US" sz="1800" dirty="0"/>
              <a:t> are economical and easier to fabricate </a:t>
            </a:r>
            <a:r>
              <a:rPr lang="en-US" sz="1800" dirty="0" smtClean="0"/>
              <a:t>all </a:t>
            </a:r>
            <a:r>
              <a:rPr lang="en-US" sz="1800" dirty="0"/>
              <a:t>IC digital logic families</a:t>
            </a:r>
            <a:r>
              <a:rPr lang="en-US" sz="1800" dirty="0" smtClean="0"/>
              <a:t>.</a:t>
            </a:r>
          </a:p>
          <a:p>
            <a:r>
              <a:rPr lang="en-US" sz="1800" dirty="0" smtClean="0"/>
              <a:t> </a:t>
            </a:r>
            <a:r>
              <a:rPr lang="en-US" sz="1800" b="1" dirty="0" smtClean="0"/>
              <a:t>NAND Gate</a:t>
            </a:r>
            <a:r>
              <a:rPr lang="en-US" sz="1800" dirty="0" smtClean="0"/>
              <a:t>: The NAND gate represents the </a:t>
            </a:r>
            <a:r>
              <a:rPr lang="en-US" sz="1800" b="1" dirty="0" smtClean="0"/>
              <a:t>complement of the AND</a:t>
            </a:r>
            <a:r>
              <a:rPr lang="en-US" sz="1800" dirty="0" smtClean="0"/>
              <a:t> operation. Its name is an abbreviation of </a:t>
            </a:r>
            <a:r>
              <a:rPr lang="en-US" sz="1800" b="1" dirty="0" smtClean="0"/>
              <a:t>N</a:t>
            </a:r>
            <a:r>
              <a:rPr lang="en-US" sz="1800" dirty="0" smtClean="0"/>
              <a:t>OT </a:t>
            </a:r>
            <a:r>
              <a:rPr lang="en-US" sz="1800" b="1" dirty="0" smtClean="0"/>
              <a:t>AND</a:t>
            </a:r>
            <a:r>
              <a:rPr lang="en-US" sz="1800" dirty="0" smtClean="0"/>
              <a:t>. The graphic symbol for the NAND gate consists of an </a:t>
            </a:r>
            <a:r>
              <a:rPr lang="en-US" sz="1800" b="1" dirty="0" smtClean="0"/>
              <a:t>AND symbol with a bubble </a:t>
            </a:r>
            <a:r>
              <a:rPr lang="en-US" sz="1800" dirty="0" smtClean="0"/>
              <a:t>on the output, denoting that a complement operation is performed.</a:t>
            </a:r>
          </a:p>
          <a:p>
            <a:r>
              <a:rPr lang="en-US" sz="1800" b="1" dirty="0" smtClean="0"/>
              <a:t>NOR Gate: </a:t>
            </a:r>
            <a:r>
              <a:rPr lang="en-US" sz="1800" dirty="0" smtClean="0"/>
              <a:t>The NOR gate represents the </a:t>
            </a:r>
            <a:r>
              <a:rPr lang="en-US" sz="1800" b="1" dirty="0" smtClean="0"/>
              <a:t>complement of the OR </a:t>
            </a:r>
            <a:r>
              <a:rPr lang="en-US" sz="1800" dirty="0" smtClean="0"/>
              <a:t>operation. Its name is an abbreviation of </a:t>
            </a:r>
            <a:r>
              <a:rPr lang="en-US" sz="1800" b="1" dirty="0" smtClean="0"/>
              <a:t>N</a:t>
            </a:r>
            <a:r>
              <a:rPr lang="en-US" sz="1800" dirty="0" smtClean="0"/>
              <a:t>OT</a:t>
            </a:r>
            <a:r>
              <a:rPr lang="en-US" sz="1800" b="1" dirty="0" smtClean="0"/>
              <a:t> OR</a:t>
            </a:r>
            <a:r>
              <a:rPr lang="en-US" sz="1800" dirty="0" smtClean="0"/>
              <a:t>. The graphic symbol for the NOR gate consists of an </a:t>
            </a:r>
            <a:r>
              <a:rPr lang="en-US" sz="1800" b="1" dirty="0" smtClean="0"/>
              <a:t>OR symbol with a bubble</a:t>
            </a:r>
            <a:r>
              <a:rPr lang="en-US" sz="1800" dirty="0" smtClean="0"/>
              <a:t> on the output of the AND gate. </a:t>
            </a:r>
            <a:endParaRPr lang="en-US" sz="1800" dirty="0"/>
          </a:p>
        </p:txBody>
      </p:sp>
      <p:sp>
        <p:nvSpPr>
          <p:cNvPr id="4" name="object 5"/>
          <p:cNvSpPr/>
          <p:nvPr/>
        </p:nvSpPr>
        <p:spPr>
          <a:xfrm>
            <a:off x="1219200" y="4572000"/>
            <a:ext cx="2790443" cy="1910244"/>
          </a:xfrm>
          <a:prstGeom prst="rect">
            <a:avLst/>
          </a:prstGeom>
          <a:blipFill>
            <a:blip r:embed="rId2">
              <a:duotone>
                <a:prstClr val="black"/>
                <a:schemeClr val="accent1">
                  <a:tint val="45000"/>
                  <a:satMod val="400000"/>
                </a:schemeClr>
              </a:duotone>
            </a:blip>
            <a:stretch>
              <a:fillRect/>
            </a:stretch>
          </a:blipFill>
          <a:effectLst>
            <a:innerShdw blurRad="114300">
              <a:schemeClr val="accent6">
                <a:lumMod val="75000"/>
              </a:schemeClr>
            </a:innerShdw>
          </a:effectLst>
        </p:spPr>
        <p:txBody>
          <a:bodyPr wrap="square" lIns="0" tIns="0" rIns="0" bIns="0" rtlCol="0"/>
          <a:lstStyle/>
          <a:p>
            <a:endParaRPr/>
          </a:p>
        </p:txBody>
      </p:sp>
      <p:sp>
        <p:nvSpPr>
          <p:cNvPr id="5" name="object 3"/>
          <p:cNvSpPr/>
          <p:nvPr/>
        </p:nvSpPr>
        <p:spPr>
          <a:xfrm>
            <a:off x="5410200" y="4572000"/>
            <a:ext cx="2790443" cy="1952364"/>
          </a:xfrm>
          <a:prstGeom prst="rect">
            <a:avLst/>
          </a:prstGeom>
          <a:blipFill>
            <a:blip r:embed="rId3" cstate="print">
              <a:duotone>
                <a:prstClr val="black"/>
                <a:schemeClr val="accent1">
                  <a:tint val="45000"/>
                  <a:satMod val="400000"/>
                </a:schemeClr>
              </a:duotone>
            </a:blip>
            <a:stretch>
              <a:fillRect/>
            </a:stretch>
          </a:blipFill>
          <a:effectLst>
            <a:innerShdw blurRad="114300">
              <a:schemeClr val="accent6">
                <a:lumMod val="75000"/>
              </a:schemeClr>
            </a:innerShdw>
          </a:effectLst>
        </p:spPr>
        <p:txBody>
          <a:bodyPr wrap="square" lIns="0" tIns="0" rIns="0" bIns="0" rtlCol="0"/>
          <a:lstStyle/>
          <a:p>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8 - &amp;quot;Logic Gates &amp;amp; Truth Tables&amp;quot;&quot;/&gt;&lt;property id=&quot;20307&quot; value=&quot;256&quot;/&gt;&lt;/object&gt;&lt;object type=&quot;3&quot; unique_id=&quot;10048&quot;&gt;&lt;property id=&quot;20148&quot; value=&quot;5&quot;/&gt;&lt;property id=&quot;20300&quot; value=&quot;Slide 15&quot;/&gt;&lt;property id=&quot;20307&quot; value=&quot;258&quot;/&gt;&lt;/object&gt;&lt;object type=&quot;3&quot; unique_id=&quot;10051&quot;&gt;&lt;property id=&quot;20148&quot; value=&quot;5&quot;/&gt;&lt;property id=&quot;20300&quot; value=&quot;Slide 17&quot;/&gt;&lt;property id=&quot;20307&quot; value=&quot;261&quot;/&gt;&lt;/object&gt;&lt;object type=&quot;3&quot; unique_id=&quot;10052&quot;&gt;&lt;property id=&quot;20148&quot; value=&quot;5&quot;/&gt;&lt;property id=&quot;20300&quot; value=&quot;Slide 18&quot;/&gt;&lt;property id=&quot;20307&quot; value=&quot;262&quot;/&gt;&lt;/object&gt;&lt;object type=&quot;3&quot; unique_id=&quot;10053&quot;&gt;&lt;property id=&quot;20148&quot; value=&quot;5&quot;/&gt;&lt;property id=&quot;20300&quot; value=&quot;Slide 19&quot;/&gt;&lt;property id=&quot;20307&quot; value=&quot;263&quot;/&gt;&lt;/object&gt;&lt;object type=&quot;3&quot; unique_id=&quot;10054&quot;&gt;&lt;property id=&quot;20148&quot; value=&quot;5&quot;/&gt;&lt;property id=&quot;20300&quot; value=&quot;Slide 20&quot;/&gt;&lt;property id=&quot;20307&quot; value=&quot;264&quot;/&gt;&lt;/object&gt;&lt;object type=&quot;3&quot; unique_id=&quot;10209&quot;&gt;&lt;property id=&quot;20148&quot; value=&quot;5&quot;/&gt;&lt;property id=&quot;20300&quot; value=&quot;Slide 1 - &amp;quot;Boolean Logic&amp;quot;&quot;/&gt;&lt;property id=&quot;20307&quot; value=&quot;266&quot;/&gt;&lt;/object&gt;&lt;object type=&quot;3&quot; unique_id=&quot;10210&quot;&gt;&lt;property id=&quot;20148&quot; value=&quot;5&quot;/&gt;&lt;property id=&quot;20300&quot; value=&quot;Slide 5 - &amp;quot;Fundamental gates&amp;quot;&quot;/&gt;&lt;property id=&quot;20307&quot; value=&quot;267&quot;/&gt;&lt;/object&gt;&lt;object type=&quot;3&quot; unique_id=&quot;10266&quot;&gt;&lt;property id=&quot;20148&quot; value=&quot;5&quot;/&gt;&lt;property id=&quot;20300&quot; value=&quot;Slide 6 - &amp;quot;Universal Gates&amp;quot;&quot;/&gt;&lt;property id=&quot;20307&quot; value=&quot;268&quot;/&gt;&lt;/object&gt;&lt;object type=&quot;3&quot; unique_id=&quot;10337&quot;&gt;&lt;property id=&quot;20148&quot; value=&quot;5&quot;/&gt;&lt;property id=&quot;20300&quot; value=&quot;Slide 7 - &amp;quot;Universality of NAND Gates&amp;quot;&quot;/&gt;&lt;property id=&quot;20307&quot; value=&quot;269&quot;/&gt;&lt;/object&gt;&lt;object type=&quot;3&quot; unique_id=&quot;10443&quot;&gt;&lt;property id=&quot;20148&quot; value=&quot;5&quot;/&gt;&lt;property id=&quot;20300&quot; value=&quot;Slide 9 - &amp;quot;DeMorgan’s first Theorem&amp;quot;&quot;/&gt;&lt;property id=&quot;20307&quot; value=&quot;271&quot;/&gt;&lt;/object&gt;&lt;object type=&quot;3&quot; unique_id=&quot;10496&quot;&gt;&lt;property id=&quot;20148&quot; value=&quot;5&quot;/&gt;&lt;property id=&quot;20300&quot; value=&quot;Slide 11 - &amp;quot;DeMorgan’s second Theorem&amp;quot;&quot;/&gt;&lt;property id=&quot;20307&quot; value=&quot;272&quot;/&gt;&lt;/object&gt;&lt;object type=&quot;3&quot; unique_id=&quot;10569&quot;&gt;&lt;property id=&quot;20148&quot; value=&quot;5&quot;/&gt;&lt;property id=&quot;20300&quot; value=&quot;Slide 10 - &amp;quot;Equality of NAND and Bubbled OR&amp;quot;&quot;/&gt;&lt;property id=&quot;20307&quot; value=&quot;273&quot;/&gt;&lt;/object&gt;&lt;object type=&quot;3&quot; unique_id=&quot;10570&quot;&gt;&lt;property id=&quot;20148&quot; value=&quot;5&quot;/&gt;&lt;property id=&quot;20300&quot; value=&quot;Slide 12 - &amp;quot;Equality of NOR and Bubbled AND&amp;quot;&quot;/&gt;&lt;property id=&quot;20307&quot; value=&quot;274&quot;/&gt;&lt;/object&gt;&lt;object type=&quot;3&quot; unique_id=&quot;10629&quot;&gt;&lt;property id=&quot;20148&quot; value=&quot;5&quot;/&gt;&lt;property id=&quot;20300&quot; value=&quot;Slide 13 - &amp;quot;Boolean equations of De Morgan’s Theorem&amp;quot;&quot;/&gt;&lt;property id=&quot;20307&quot; value=&quot;275&quot;/&gt;&lt;/object&gt;&lt;object type=&quot;3&quot; unique_id=&quot;10725&quot;&gt;&lt;property id=&quot;20148&quot; value=&quot;5&quot;/&gt;&lt;property id=&quot;20300&quot; value=&quot;Slide 2 - &amp;quot;Logical Operators (NOT)&amp;quot;&quot;/&gt;&lt;property id=&quot;20307&quot; value=&quot;278&quot;/&gt;&lt;/object&gt;&lt;object type=&quot;3&quot; unique_id=&quot;10726&quot;&gt;&lt;property id=&quot;20148&quot; value=&quot;5&quot;/&gt;&lt;property id=&quot;20300&quot; value=&quot;Slide 3 - &amp;quot;Logical Operators (AND)&amp;quot;&quot;/&gt;&lt;property id=&quot;20307&quot; value=&quot;279&quot;/&gt;&lt;/object&gt;&lt;object type=&quot;3&quot; unique_id=&quot;10727&quot;&gt;&lt;property id=&quot;20148&quot; value=&quot;5&quot;/&gt;&lt;property id=&quot;20300&quot; value=&quot;Slide 4 - &amp;quot;Logical Operators (OR)&amp;quot;&quot;/&gt;&lt;property id=&quot;20307&quot; value=&quot;280&quot;/&gt;&lt;/object&gt;&lt;object type=&quot;3&quot; unique_id=&quot;10816&quot;&gt;&lt;property id=&quot;20148&quot; value=&quot;5&quot;/&gt;&lt;property id=&quot;20300&quot; value=&quot;Slide 14 - &amp;quot;Evaluation of Boolean Expression using Truth Table&amp;quot;&quot;/&gt;&lt;property id=&quot;20307&quot; value=&quot;281&quot;/&gt;&lt;/object&gt;&lt;object type=&quot;3&quot; unique_id=&quot;10907&quot;&gt;&lt;property id=&quot;20148&quot; value=&quot;5&quot;/&gt;&lt;property id=&quot;20300&quot; value=&quot;Slide 16 - &amp;quot;Principle of DUALITY&amp;quot;&quot;/&gt;&lt;property id=&quot;20307&quot; value=&quot;282&quot;/&gt;&lt;/object&gt;&lt;object type=&quot;3&quot; unique_id=&quot;10954&quot;&gt;&lt;property id=&quot;20148&quot; value=&quot;5&quot;/&gt;&lt;property id=&quot;20300&quot; value=&quot;Slide 21 - &amp;quot;Laws of Boolean Algebra&amp;quot;&quot;/&gt;&lt;property id=&quot;20307&quot; value=&quot;283&quot;/&gt;&lt;/object&gt;&lt;object type=&quot;3&quot; unique_id=&quot;10955&quot;&gt;&lt;property id=&quot;20148&quot; value=&quot;5&quot;/&gt;&lt;property id=&quot;20300&quot; value=&quot;Slide 22&quot;/&gt;&lt;property id=&quot;20307&quot; value=&quot;284&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1113</TotalTime>
  <Words>868</Words>
  <Application>Microsoft Office PowerPoint</Application>
  <PresentationFormat>On-screen Show (4:3)</PresentationFormat>
  <Paragraphs>643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  COMPUTER SYSTEM AND ORGANISATION (MODULE  5/6)  BY Mrs. SUJATA PRADHAN PGT(SS),AECS,ANUPURAM  </vt:lpstr>
      <vt:lpstr>Boolean Algebra</vt:lpstr>
      <vt:lpstr>Logic gates </vt:lpstr>
      <vt:lpstr>Fundamental gates</vt:lpstr>
      <vt:lpstr>Truth Table of Fundamental Gates</vt:lpstr>
      <vt:lpstr>Logical Operators (NOT)</vt:lpstr>
      <vt:lpstr>Logical Operators (AND)</vt:lpstr>
      <vt:lpstr>Logical Operators (OR)</vt:lpstr>
      <vt:lpstr>Universal Gates</vt:lpstr>
      <vt:lpstr>Other Logic Gates</vt:lpstr>
      <vt:lpstr>Logic Gates &amp; Truth Tables</vt:lpstr>
      <vt:lpstr>Laws of Boolean Algebra</vt:lpstr>
      <vt:lpstr>Laws of Boolean Algebra</vt:lpstr>
      <vt:lpstr>Principle of Duality</vt:lpstr>
      <vt:lpstr>Properties of Boolean Algebra</vt:lpstr>
      <vt:lpstr>Laws of Boolean Algebra</vt:lpstr>
      <vt:lpstr>              Associative Law</vt:lpstr>
      <vt:lpstr>                          Associative Law</vt:lpstr>
      <vt:lpstr>      Distributive Law</vt:lpstr>
      <vt:lpstr>Distributive Law</vt:lpstr>
      <vt:lpstr>Absorption Law</vt:lpstr>
      <vt:lpstr>SUMMARY</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Sujatha</dc:creator>
  <cp:lastModifiedBy>SUJATA</cp:lastModifiedBy>
  <cp:revision>130</cp:revision>
  <dcterms:created xsi:type="dcterms:W3CDTF">2020-07-24T03:42:59Z</dcterms:created>
  <dcterms:modified xsi:type="dcterms:W3CDTF">2020-08-11T11:41:20Z</dcterms:modified>
</cp:coreProperties>
</file>